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6" r:id="rId2"/>
    <p:sldId id="271" r:id="rId3"/>
    <p:sldId id="296" r:id="rId4"/>
    <p:sldId id="289" r:id="rId5"/>
    <p:sldId id="297" r:id="rId6"/>
    <p:sldId id="298" r:id="rId7"/>
    <p:sldId id="257" r:id="rId8"/>
    <p:sldId id="292" r:id="rId9"/>
    <p:sldId id="293" r:id="rId10"/>
    <p:sldId id="295" r:id="rId11"/>
    <p:sldId id="269" r:id="rId12"/>
    <p:sldId id="278" r:id="rId13"/>
    <p:sldId id="300" r:id="rId14"/>
    <p:sldId id="301" r:id="rId15"/>
    <p:sldId id="302" r:id="rId16"/>
    <p:sldId id="299" r:id="rId17"/>
    <p:sldId id="258" r:id="rId18"/>
    <p:sldId id="275" r:id="rId19"/>
    <p:sldId id="272" r:id="rId20"/>
    <p:sldId id="266" r:id="rId21"/>
    <p:sldId id="267" r:id="rId22"/>
    <p:sldId id="264"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DA"/>
    <a:srgbClr val="FFCB04"/>
    <a:srgbClr val="EC0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2" d="100"/>
          <a:sy n="62" d="100"/>
        </p:scale>
        <p:origin x="8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8A3F6-4626-4776-AFBE-0DC2E591E56C}" type="datetimeFigureOut">
              <a:rPr lang="en-GB" smtClean="0"/>
              <a:t>07/09/2023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8409C-37E3-4747-A528-77FAE8449552}" type="slidenum">
              <a:rPr lang="en-GB" smtClean="0"/>
              <a:t>‹#›</a:t>
            </a:fld>
            <a:endParaRPr lang="en-GB"/>
          </a:p>
        </p:txBody>
      </p:sp>
    </p:spTree>
    <p:extLst>
      <p:ext uri="{BB962C8B-B14F-4D97-AF65-F5344CB8AC3E}">
        <p14:creationId xmlns:p14="http://schemas.microsoft.com/office/powerpoint/2010/main" val="92259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67FD2-F247-4944-81A4-5F9255C015AD}" type="slidenum">
              <a:rPr lang="en-GB" smtClean="0"/>
              <a:t>1</a:t>
            </a:fld>
            <a:endParaRPr lang="en-GB"/>
          </a:p>
        </p:txBody>
      </p:sp>
    </p:spTree>
    <p:extLst>
      <p:ext uri="{BB962C8B-B14F-4D97-AF65-F5344CB8AC3E}">
        <p14:creationId xmlns:p14="http://schemas.microsoft.com/office/powerpoint/2010/main" val="58836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48409C-37E3-4747-A528-77FAE8449552}" type="slidenum">
              <a:rPr lang="en-GB" smtClean="0"/>
              <a:t>11</a:t>
            </a:fld>
            <a:endParaRPr lang="en-GB"/>
          </a:p>
        </p:txBody>
      </p:sp>
    </p:spTree>
    <p:extLst>
      <p:ext uri="{BB962C8B-B14F-4D97-AF65-F5344CB8AC3E}">
        <p14:creationId xmlns:p14="http://schemas.microsoft.com/office/powerpoint/2010/main" val="3328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71241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385040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8293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3212FA-C3EC-4D00-996D-388C5B7F63FD}"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205235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3212FA-C3EC-4D00-996D-388C5B7F63FD}"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42214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3212FA-C3EC-4D00-996D-388C5B7F63FD}"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250164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3212FA-C3EC-4D00-996D-388C5B7F63FD}" type="datetimeFigureOut">
              <a:rPr lang="en-GB" smtClean="0"/>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388936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3212FA-C3EC-4D00-996D-388C5B7F63FD}"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70063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212FA-C3EC-4D00-996D-388C5B7F63FD}" type="datetimeFigureOut">
              <a:rPr lang="en-GB" smtClean="0"/>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36211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212FA-C3EC-4D00-996D-388C5B7F63FD}"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343244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212FA-C3EC-4D00-996D-388C5B7F63FD}"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657106-9900-4BE8-9AA1-DCD9B290B712}" type="slidenum">
              <a:rPr lang="en-GB" smtClean="0"/>
              <a:t>‹#›</a:t>
            </a:fld>
            <a:endParaRPr lang="en-GB"/>
          </a:p>
        </p:txBody>
      </p:sp>
    </p:spTree>
    <p:extLst>
      <p:ext uri="{BB962C8B-B14F-4D97-AF65-F5344CB8AC3E}">
        <p14:creationId xmlns:p14="http://schemas.microsoft.com/office/powerpoint/2010/main" val="141039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212FA-C3EC-4D00-996D-388C5B7F63FD}" type="datetimeFigureOut">
              <a:rPr lang="en-GB" smtClean="0"/>
              <a:t>07/09/2023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57106-9900-4BE8-9AA1-DCD9B290B712}" type="slidenum">
              <a:rPr lang="en-GB" smtClean="0"/>
              <a:t>‹#›</a:t>
            </a:fld>
            <a:endParaRPr lang="en-GB"/>
          </a:p>
        </p:txBody>
      </p:sp>
    </p:spTree>
    <p:extLst>
      <p:ext uri="{BB962C8B-B14F-4D97-AF65-F5344CB8AC3E}">
        <p14:creationId xmlns:p14="http://schemas.microsoft.com/office/powerpoint/2010/main" val="166596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786023" y="-973966"/>
            <a:ext cx="8116478" cy="9231549"/>
          </a:xfrm>
          <a:prstGeom prst="ellipse">
            <a:avLst/>
          </a:prstGeom>
          <a:solidFill>
            <a:schemeClr val="bg1"/>
          </a:solidFill>
          <a:ln w="76200">
            <a:solidFill>
              <a:srgbClr val="0095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998663"/>
            <a:ext cx="41275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473" y="94769"/>
            <a:ext cx="10058400" cy="4830127"/>
          </a:xfrm>
          <a:prstGeom prst="rect">
            <a:avLst/>
          </a:prstGeom>
        </p:spPr>
      </p:pic>
      <p:sp>
        <p:nvSpPr>
          <p:cNvPr id="13" name="Rectangle 12"/>
          <p:cNvSpPr/>
          <p:nvPr/>
        </p:nvSpPr>
        <p:spPr>
          <a:xfrm>
            <a:off x="6138888" y="2509833"/>
            <a:ext cx="6053112" cy="128761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6235" y="5255075"/>
            <a:ext cx="1783253" cy="1380093"/>
          </a:xfrm>
          <a:prstGeom prst="rect">
            <a:avLst/>
          </a:prstGeom>
        </p:spPr>
      </p:pic>
      <p:sp>
        <p:nvSpPr>
          <p:cNvPr id="3" name="TextBox 2"/>
          <p:cNvSpPr txBox="1"/>
          <p:nvPr/>
        </p:nvSpPr>
        <p:spPr>
          <a:xfrm>
            <a:off x="5447488" y="2569518"/>
            <a:ext cx="6661385" cy="1323439"/>
          </a:xfrm>
          <a:prstGeom prst="rect">
            <a:avLst/>
          </a:prstGeom>
        </p:spPr>
        <p:txBody>
          <a:bodyPr wrap="square">
            <a:spAutoFit/>
          </a:bodyPr>
          <a:lstStyle>
            <a:defPPr>
              <a:defRPr lang="en-US"/>
            </a:defPPr>
            <a:lvl1pPr>
              <a:defRPr sz="4000" b="1">
                <a:solidFill>
                  <a:srgbClr val="5A5A5B"/>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dirty="0">
                <a:solidFill>
                  <a:schemeClr val="bg1"/>
                </a:solidFill>
              </a:rPr>
              <a:t>      Information for Parents</a:t>
            </a:r>
          </a:p>
        </p:txBody>
      </p:sp>
    </p:spTree>
    <p:extLst>
      <p:ext uri="{BB962C8B-B14F-4D97-AF65-F5344CB8AC3E}">
        <p14:creationId xmlns:p14="http://schemas.microsoft.com/office/powerpoint/2010/main" val="340908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A6E1C56-2DBE-8102-C818-1B89E5AEBD9E}"/>
              </a:ext>
            </a:extLst>
          </p:cNvPr>
          <p:cNvSpPr txBox="1">
            <a:spLocks/>
          </p:cNvSpPr>
          <p:nvPr/>
        </p:nvSpPr>
        <p:spPr>
          <a:xfrm>
            <a:off x="838200" y="389889"/>
            <a:ext cx="10515600" cy="9721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95DA"/>
                </a:solidFill>
              </a:rPr>
              <a:t>Things to consider</a:t>
            </a:r>
          </a:p>
        </p:txBody>
      </p:sp>
      <p:sp>
        <p:nvSpPr>
          <p:cNvPr id="6" name="Content Placeholder 2">
            <a:extLst>
              <a:ext uri="{FF2B5EF4-FFF2-40B4-BE49-F238E27FC236}">
                <a16:creationId xmlns:a16="http://schemas.microsoft.com/office/drawing/2014/main" id="{3101DF14-1F63-ED05-1151-B5538C4A3C79}"/>
              </a:ext>
            </a:extLst>
          </p:cNvPr>
          <p:cNvSpPr txBox="1">
            <a:spLocks/>
          </p:cNvSpPr>
          <p:nvPr/>
        </p:nvSpPr>
        <p:spPr>
          <a:xfrm>
            <a:off x="838200" y="1253331"/>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Location of placement – can they get there?</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Hours of work – Monday to Friday 9am to 5pm or flexible/shifts</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Do they want to be front or back office?</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Do they want a physical or office environment?</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Do they want to challenge themselves or continue to develop their current skill set?</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Be aware of the health and safety do’s and don’ts </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Have realistic expectations of the tasks</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Oversubscribed choices</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‘Last’ choice – doesn’t exist</a:t>
            </a:r>
          </a:p>
          <a:p>
            <a:pPr marL="800100" lvl="1" indent="-342900">
              <a:lnSpc>
                <a:spcPct val="80000"/>
              </a:lnSpc>
              <a:spcAft>
                <a:spcPts val="500"/>
              </a:spcAft>
              <a:buClr>
                <a:srgbClr val="3399FF"/>
              </a:buClr>
              <a:defRPr/>
            </a:pPr>
            <a:r>
              <a:rPr lang="en-US" sz="2800" dirty="0">
                <a:latin typeface="+mj-lt"/>
                <a:ea typeface="Tahoma" panose="020B0604030504040204" pitchFamily="34" charset="0"/>
                <a:cs typeface="Tahoma" panose="020B0604030504040204" pitchFamily="34" charset="0"/>
              </a:rPr>
              <a:t>Shouldn’t work with close relatives</a:t>
            </a:r>
          </a:p>
          <a:p>
            <a:pPr marL="800100" lvl="1" indent="-342900">
              <a:lnSpc>
                <a:spcPct val="80000"/>
              </a:lnSpc>
              <a:spcAft>
                <a:spcPts val="500"/>
              </a:spcAft>
              <a:buClr>
                <a:srgbClr val="3399FF"/>
              </a:buClr>
              <a:defRPr/>
            </a:pPr>
            <a:endParaRPr lang="en-US" sz="3600" dirty="0">
              <a:latin typeface="+mj-lt"/>
              <a:ea typeface="Tahoma" panose="020B0604030504040204" pitchFamily="34" charset="0"/>
              <a:cs typeface="Tahoma" panose="020B0604030504040204" pitchFamily="34" charset="0"/>
            </a:endParaRPr>
          </a:p>
          <a:p>
            <a:pPr marL="800100" lvl="1" indent="-342900">
              <a:lnSpc>
                <a:spcPct val="80000"/>
              </a:lnSpc>
              <a:spcAft>
                <a:spcPts val="500"/>
              </a:spcAft>
              <a:buClr>
                <a:srgbClr val="3399FF"/>
              </a:buClr>
              <a:defRPr/>
            </a:pPr>
            <a:endParaRPr lang="en-US" sz="3600" dirty="0">
              <a:latin typeface="+mj-lt"/>
              <a:ea typeface="Tahoma" panose="020B0604030504040204" pitchFamily="34" charset="0"/>
              <a:cs typeface="Tahoma" panose="020B0604030504040204" pitchFamily="34" charset="0"/>
            </a:endParaRPr>
          </a:p>
          <a:p>
            <a:pPr marL="800100" lvl="1" indent="-342900">
              <a:lnSpc>
                <a:spcPct val="80000"/>
              </a:lnSpc>
              <a:spcAft>
                <a:spcPts val="500"/>
              </a:spcAft>
              <a:buClr>
                <a:srgbClr val="3399FF"/>
              </a:buClr>
              <a:defRPr/>
            </a:pPr>
            <a:endParaRPr lang="en-US" sz="36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35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8203836" y="3518112"/>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ea typeface="Tahoma" panose="020B0604030504040204" pitchFamily="34" charset="0"/>
                <a:cs typeface="Tahoma" panose="020B0604030504040204" pitchFamily="34" charset="0"/>
              </a:rPr>
              <a:t>Attach Own Placement Form to main Application Form</a:t>
            </a:r>
          </a:p>
        </p:txBody>
      </p:sp>
      <p:sp>
        <p:nvSpPr>
          <p:cNvPr id="8" name="Oval 7"/>
          <p:cNvSpPr/>
          <p:nvPr/>
        </p:nvSpPr>
        <p:spPr>
          <a:xfrm>
            <a:off x="4470430" y="3522533"/>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Tahoma" panose="020B0604030504040204" pitchFamily="34" charset="0"/>
              <a:ea typeface="Tahoma" panose="020B0604030504040204" pitchFamily="34" charset="0"/>
              <a:cs typeface="Tahoma" panose="020B0604030504040204" pitchFamily="34" charset="0"/>
            </a:endParaRPr>
          </a:p>
          <a:p>
            <a:pPr algn="ctr"/>
            <a:r>
              <a:rPr lang="en-GB" sz="2400" b="1" dirty="0">
                <a:latin typeface="+mj-lt"/>
                <a:ea typeface="Tahoma" panose="020B0604030504040204" pitchFamily="34" charset="0"/>
                <a:cs typeface="Tahoma" panose="020B0604030504040204" pitchFamily="34" charset="0"/>
              </a:rPr>
              <a:t>Health &amp; Safety Checks completed by Trident Office</a:t>
            </a:r>
          </a:p>
        </p:txBody>
      </p:sp>
      <p:sp>
        <p:nvSpPr>
          <p:cNvPr id="3" name="Rectangle 2"/>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38605" y="3522533"/>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rgbClr val="3399FF"/>
              </a:buClr>
              <a:defRPr/>
            </a:pPr>
            <a:r>
              <a:rPr lang="en-GB" altLang="en-US" sz="2400" b="1" dirty="0">
                <a:latin typeface="+mj-lt"/>
                <a:ea typeface="Tahoma" panose="020B0604030504040204" pitchFamily="34" charset="0"/>
                <a:cs typeface="Tahoma" panose="020B0604030504040204" pitchFamily="34" charset="0"/>
              </a:rPr>
              <a:t>Company not already part of the Trident scheme and can’t be a Sole Trader</a:t>
            </a:r>
          </a:p>
        </p:txBody>
      </p:sp>
      <p:sp>
        <p:nvSpPr>
          <p:cNvPr id="12" name="Oval 11"/>
          <p:cNvSpPr/>
          <p:nvPr/>
        </p:nvSpPr>
        <p:spPr>
          <a:xfrm>
            <a:off x="123093" y="187066"/>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rgbClr val="3399FF"/>
              </a:buClr>
              <a:defRPr/>
            </a:pPr>
            <a:r>
              <a:rPr lang="en-GB" altLang="en-US" sz="2400" b="1" dirty="0">
                <a:latin typeface="+mj-lt"/>
                <a:ea typeface="Tahoma" panose="020B0604030504040204" pitchFamily="34" charset="0"/>
                <a:cs typeface="Tahoma" panose="020B0604030504040204" pitchFamily="34" charset="0"/>
              </a:rPr>
              <a:t>Can be organised in the UK – </a:t>
            </a:r>
          </a:p>
          <a:p>
            <a:pPr algn="ctr">
              <a:spcBef>
                <a:spcPct val="0"/>
              </a:spcBef>
              <a:buClr>
                <a:srgbClr val="3399FF"/>
              </a:buClr>
              <a:defRPr/>
            </a:pPr>
            <a:r>
              <a:rPr lang="en-GB" altLang="en-US" sz="2400" b="1" dirty="0">
                <a:latin typeface="+mj-lt"/>
                <a:ea typeface="Tahoma" panose="020B0604030504040204" pitchFamily="34" charset="0"/>
                <a:cs typeface="Tahoma" panose="020B0604030504040204" pitchFamily="34" charset="0"/>
              </a:rPr>
              <a:t>Only time students can work with Family</a:t>
            </a:r>
          </a:p>
        </p:txBody>
      </p:sp>
      <p:sp>
        <p:nvSpPr>
          <p:cNvPr id="13" name="Oval 12"/>
          <p:cNvSpPr/>
          <p:nvPr/>
        </p:nvSpPr>
        <p:spPr>
          <a:xfrm>
            <a:off x="8719348" y="178224"/>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rgbClr val="3399FF"/>
              </a:buClr>
              <a:defRPr/>
            </a:pPr>
            <a:r>
              <a:rPr lang="en-GB" altLang="en-US" sz="2400" b="1" dirty="0">
                <a:latin typeface="+mj-lt"/>
                <a:ea typeface="Tahoma" panose="020B0604030504040204" pitchFamily="34" charset="0"/>
                <a:cs typeface="Tahoma" panose="020B0604030504040204" pitchFamily="34" charset="0"/>
              </a:rPr>
              <a:t>Form can be downloaded from the Trident Website</a:t>
            </a:r>
          </a:p>
        </p:txBody>
      </p:sp>
      <p:sp>
        <p:nvSpPr>
          <p:cNvPr id="2" name="TextBox 1"/>
          <p:cNvSpPr txBox="1"/>
          <p:nvPr/>
        </p:nvSpPr>
        <p:spPr>
          <a:xfrm>
            <a:off x="562982" y="356312"/>
            <a:ext cx="9978286" cy="646331"/>
          </a:xfrm>
          <a:prstGeom prst="rect">
            <a:avLst/>
          </a:prstGeom>
          <a:noFill/>
        </p:spPr>
        <p:txBody>
          <a:bodyPr wrap="square" rtlCol="0">
            <a:spAutoFit/>
          </a:bodyPr>
          <a:lstStyle/>
          <a:p>
            <a:pPr algn="ctr"/>
            <a:r>
              <a:rPr lang="en-GB" sz="3600" b="1" dirty="0">
                <a:solidFill>
                  <a:srgbClr val="0095DA"/>
                </a:solidFill>
                <a:latin typeface="Tahoma" panose="020B0604030504040204" pitchFamily="34" charset="0"/>
                <a:ea typeface="Tahoma" panose="020B0604030504040204" pitchFamily="34" charset="0"/>
                <a:cs typeface="Tahoma" panose="020B0604030504040204" pitchFamily="34" charset="0"/>
              </a:rPr>
              <a:t>    Own Placement</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1825" y="1002643"/>
            <a:ext cx="4528349" cy="289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7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39720" y="1527967"/>
            <a:ext cx="10252038" cy="4832092"/>
          </a:xfrm>
          <a:prstGeom prst="rect">
            <a:avLst/>
          </a:prstGeom>
          <a:noFill/>
        </p:spPr>
        <p:txBody>
          <a:bodyPr wrap="square" rtlCol="0">
            <a:spAutoFit/>
          </a:bodyPr>
          <a:lstStyle/>
          <a:p>
            <a:pPr>
              <a:defRPr/>
            </a:pPr>
            <a:r>
              <a:rPr lang="en-GB" altLang="en-US" sz="2800" b="1" dirty="0">
                <a:latin typeface="+mj-lt"/>
                <a:ea typeface="Tahoma" panose="020B0604030504040204" pitchFamily="34" charset="0"/>
                <a:cs typeface="Tahoma" panose="020B0604030504040204" pitchFamily="34" charset="0"/>
              </a:rPr>
              <a:t>On the reverse of the form, students need to </a:t>
            </a:r>
            <a:br>
              <a:rPr lang="en-GB" altLang="en-US" sz="2800" b="1" dirty="0">
                <a:latin typeface="+mj-lt"/>
                <a:ea typeface="Tahoma" panose="020B0604030504040204" pitchFamily="34" charset="0"/>
                <a:cs typeface="Tahoma" panose="020B0604030504040204" pitchFamily="34" charset="0"/>
              </a:rPr>
            </a:br>
            <a:r>
              <a:rPr lang="en-GB" altLang="en-US" sz="2800" b="1" dirty="0">
                <a:latin typeface="+mj-lt"/>
                <a:ea typeface="Tahoma" panose="020B0604030504040204" pitchFamily="34" charset="0"/>
                <a:cs typeface="Tahoma" panose="020B0604030504040204" pitchFamily="34" charset="0"/>
              </a:rPr>
              <a:t>complete a personal statement:</a:t>
            </a:r>
          </a:p>
          <a:p>
            <a:pPr>
              <a:buClr>
                <a:srgbClr val="3399FF"/>
              </a:buClr>
              <a:buFont typeface="Wingdings" panose="05000000000000000000" pitchFamily="2" charset="2"/>
              <a:buChar char="§"/>
              <a:defRPr/>
            </a:pPr>
            <a:r>
              <a:rPr lang="en-GB" altLang="en-US" sz="2800" dirty="0">
                <a:latin typeface="+mj-lt"/>
                <a:ea typeface="Tahoma" panose="020B0604030504040204" pitchFamily="34" charset="0"/>
                <a:cs typeface="Tahoma" panose="020B0604030504040204" pitchFamily="34" charset="0"/>
              </a:rPr>
              <a:t> Why have they chosen those opportunities</a:t>
            </a:r>
          </a:p>
          <a:p>
            <a:pPr>
              <a:buClr>
                <a:srgbClr val="3399FF"/>
              </a:buClr>
              <a:buFont typeface="Wingdings" panose="05000000000000000000" pitchFamily="2" charset="2"/>
              <a:buChar char="§"/>
              <a:defRPr/>
            </a:pPr>
            <a:r>
              <a:rPr lang="en-US" altLang="en-US" sz="2800" dirty="0">
                <a:latin typeface="+mj-lt"/>
                <a:ea typeface="Tahoma" panose="020B0604030504040204" pitchFamily="34" charset="0"/>
                <a:cs typeface="Tahoma" panose="020B0604030504040204" pitchFamily="34" charset="0"/>
              </a:rPr>
              <a:t> What skills are they hoping to gain</a:t>
            </a:r>
            <a:endParaRPr lang="en-GB" altLang="en-US" sz="2800" dirty="0">
              <a:latin typeface="+mj-lt"/>
              <a:ea typeface="Tahoma" panose="020B0604030504040204" pitchFamily="34" charset="0"/>
              <a:cs typeface="Tahoma" panose="020B0604030504040204" pitchFamily="34" charset="0"/>
            </a:endParaRPr>
          </a:p>
          <a:p>
            <a:pPr>
              <a:buClr>
                <a:srgbClr val="3399FF"/>
              </a:buClr>
              <a:buFont typeface="Wingdings" panose="05000000000000000000" pitchFamily="2" charset="2"/>
              <a:buChar char="§"/>
              <a:defRPr/>
            </a:pPr>
            <a:r>
              <a:rPr lang="en-GB" altLang="en-US" sz="2800" dirty="0">
                <a:latin typeface="+mj-lt"/>
                <a:ea typeface="Tahoma" panose="020B0604030504040204" pitchFamily="34" charset="0"/>
                <a:cs typeface="Tahoma" panose="020B0604030504040204" pitchFamily="34" charset="0"/>
              </a:rPr>
              <a:t> Do they have any relevant interests or hobbies</a:t>
            </a:r>
          </a:p>
          <a:p>
            <a:pPr>
              <a:buClr>
                <a:srgbClr val="3399FF"/>
              </a:buClr>
              <a:buFont typeface="Wingdings" panose="05000000000000000000" pitchFamily="2" charset="2"/>
              <a:buChar char="§"/>
              <a:defRPr/>
            </a:pPr>
            <a:endParaRPr lang="en-GB" altLang="en-US" sz="2800" dirty="0">
              <a:latin typeface="+mj-lt"/>
              <a:ea typeface="Tahoma" panose="020B0604030504040204" pitchFamily="34" charset="0"/>
              <a:cs typeface="Tahoma" panose="020B0604030504040204" pitchFamily="34" charset="0"/>
            </a:endParaRPr>
          </a:p>
          <a:p>
            <a:pPr>
              <a:buClr>
                <a:srgbClr val="3399FF"/>
              </a:buClr>
              <a:defRPr/>
            </a:pPr>
            <a:r>
              <a:rPr lang="en-GB" altLang="en-US" sz="2800" b="1" dirty="0">
                <a:latin typeface="+mj-lt"/>
                <a:ea typeface="Tahoma" panose="020B0604030504040204" pitchFamily="34" charset="0"/>
                <a:cs typeface="Tahoma" panose="020B0604030504040204" pitchFamily="34" charset="0"/>
              </a:rPr>
              <a:t>Final Checks:</a:t>
            </a:r>
          </a:p>
          <a:p>
            <a:pPr>
              <a:buClr>
                <a:srgbClr val="3399FF"/>
              </a:buClr>
              <a:buFont typeface="Wingdings" panose="05000000000000000000" pitchFamily="2" charset="2"/>
              <a:buChar char="§"/>
              <a:defRPr/>
            </a:pPr>
            <a:r>
              <a:rPr lang="en-US" altLang="en-US" sz="2800" dirty="0">
                <a:latin typeface="+mj-lt"/>
                <a:ea typeface="Tahoma" panose="020B0604030504040204" pitchFamily="34" charset="0"/>
                <a:cs typeface="Tahoma" panose="020B0604030504040204" pitchFamily="34" charset="0"/>
              </a:rPr>
              <a:t> That handwriting is legible or submit a typed statement</a:t>
            </a:r>
            <a:endParaRPr lang="en-GB" altLang="en-US" sz="2800" dirty="0">
              <a:latin typeface="+mj-lt"/>
              <a:ea typeface="Tahoma" panose="020B0604030504040204" pitchFamily="34" charset="0"/>
              <a:cs typeface="Tahoma" panose="020B0604030504040204" pitchFamily="34" charset="0"/>
            </a:endParaRPr>
          </a:p>
          <a:p>
            <a:pPr>
              <a:buClr>
                <a:srgbClr val="3399FF"/>
              </a:buClr>
              <a:buFont typeface="Wingdings" panose="05000000000000000000" pitchFamily="2" charset="2"/>
              <a:buChar char="§"/>
              <a:defRPr/>
            </a:pPr>
            <a:r>
              <a:rPr lang="en-GB" altLang="en-US" sz="2800" dirty="0">
                <a:latin typeface="+mj-lt"/>
                <a:ea typeface="Tahoma" panose="020B0604030504040204" pitchFamily="34" charset="0"/>
                <a:cs typeface="Tahoma" panose="020B0604030504040204" pitchFamily="34" charset="0"/>
              </a:rPr>
              <a:t> A parent/guardian has </a:t>
            </a:r>
            <a:r>
              <a:rPr lang="en-GB" altLang="en-US" sz="2800" b="1" dirty="0">
                <a:latin typeface="+mj-lt"/>
                <a:ea typeface="Tahoma" panose="020B0604030504040204" pitchFamily="34" charset="0"/>
                <a:cs typeface="Tahoma" panose="020B0604030504040204" pitchFamily="34" charset="0"/>
              </a:rPr>
              <a:t>signed</a:t>
            </a:r>
            <a:r>
              <a:rPr lang="en-GB" altLang="en-US" sz="2800" dirty="0">
                <a:latin typeface="+mj-lt"/>
                <a:ea typeface="Tahoma" panose="020B0604030504040204" pitchFamily="34" charset="0"/>
                <a:cs typeface="Tahoma" panose="020B0604030504040204" pitchFamily="34" charset="0"/>
              </a:rPr>
              <a:t> the form </a:t>
            </a:r>
            <a:r>
              <a:rPr lang="en-GB" altLang="en-US" sz="2800" b="1" dirty="0">
                <a:latin typeface="+mj-lt"/>
                <a:ea typeface="Tahoma" panose="020B0604030504040204" pitchFamily="34" charset="0"/>
                <a:cs typeface="Tahoma" panose="020B0604030504040204" pitchFamily="34" charset="0"/>
              </a:rPr>
              <a:t>signature </a:t>
            </a:r>
            <a:r>
              <a:rPr lang="en-GB" altLang="en-US" sz="2800" dirty="0">
                <a:latin typeface="+mj-lt"/>
                <a:ea typeface="Tahoma" panose="020B0604030504040204" pitchFamily="34" charset="0"/>
                <a:cs typeface="Tahoma" panose="020B0604030504040204" pitchFamily="34" charset="0"/>
              </a:rPr>
              <a:t>&amp; circled the  relevant </a:t>
            </a:r>
            <a:r>
              <a:rPr lang="en-GB" altLang="en-US" sz="2800" b="1" dirty="0">
                <a:latin typeface="+mj-lt"/>
                <a:ea typeface="Tahoma" panose="020B0604030504040204" pitchFamily="34" charset="0"/>
                <a:cs typeface="Tahoma" panose="020B0604030504040204" pitchFamily="34" charset="0"/>
              </a:rPr>
              <a:t>health box</a:t>
            </a:r>
          </a:p>
          <a:p>
            <a:pPr>
              <a:buClr>
                <a:srgbClr val="3399FF"/>
              </a:buClr>
              <a:buFont typeface="Wingdings" panose="05000000000000000000" pitchFamily="2" charset="2"/>
              <a:buChar char="§"/>
              <a:defRPr/>
            </a:pPr>
            <a:r>
              <a:rPr lang="en-GB" altLang="en-US" sz="2800" dirty="0">
                <a:latin typeface="+mj-lt"/>
                <a:ea typeface="Tahoma" panose="020B0604030504040204" pitchFamily="34" charset="0"/>
                <a:cs typeface="Tahoma" panose="020B0604030504040204" pitchFamily="34" charset="0"/>
              </a:rPr>
              <a:t> The form must be handed in before the </a:t>
            </a:r>
            <a:r>
              <a:rPr lang="en-GB" altLang="en-US" sz="2800" b="1" dirty="0">
                <a:latin typeface="+mj-lt"/>
                <a:ea typeface="Tahoma" panose="020B0604030504040204" pitchFamily="34" charset="0"/>
                <a:cs typeface="Tahoma" panose="020B0604030504040204" pitchFamily="34" charset="0"/>
              </a:rPr>
              <a:t>deadline</a:t>
            </a:r>
            <a:endParaRPr lang="en-GB" altLang="en-US" sz="2800" dirty="0">
              <a:latin typeface="+mj-lt"/>
              <a:ea typeface="Tahoma" panose="020B0604030504040204" pitchFamily="34" charset="0"/>
              <a:cs typeface="Tahoma" panose="020B0604030504040204" pitchFamily="34" charset="0"/>
            </a:endParaRPr>
          </a:p>
        </p:txBody>
      </p:sp>
      <p:sp>
        <p:nvSpPr>
          <p:cNvPr id="4" name="TextBox 3"/>
          <p:cNvSpPr txBox="1"/>
          <p:nvPr/>
        </p:nvSpPr>
        <p:spPr>
          <a:xfrm>
            <a:off x="439720" y="582021"/>
            <a:ext cx="7422777" cy="646331"/>
          </a:xfrm>
          <a:prstGeom prst="rect">
            <a:avLst/>
          </a:prstGeom>
          <a:noFill/>
        </p:spPr>
        <p:txBody>
          <a:bodyPr wrap="square" rtlCol="0">
            <a:spAutoFit/>
          </a:bodyPr>
          <a:lstStyle/>
          <a:p>
            <a:r>
              <a:rPr lang="en-GB" sz="3600" b="1" dirty="0">
                <a:solidFill>
                  <a:srgbClr val="0095DA"/>
                </a:solidFill>
                <a:latin typeface="+mj-lt"/>
                <a:ea typeface="Tahoma" panose="020B0604030504040204" pitchFamily="34" charset="0"/>
                <a:cs typeface="Tahoma" panose="020B0604030504040204" pitchFamily="34" charset="0"/>
              </a:rPr>
              <a:t>The Trident Application Form </a:t>
            </a:r>
          </a:p>
        </p:txBody>
      </p:sp>
      <p:pic>
        <p:nvPicPr>
          <p:cNvPr id="6" name="Picture 7" descr="en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94721" y="730250"/>
            <a:ext cx="3879850" cy="269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619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FA83E-81D2-7ED8-89AE-4C280007CC21}"/>
              </a:ext>
            </a:extLst>
          </p:cNvPr>
          <p:cNvPicPr>
            <a:picLocks noChangeAspect="1"/>
          </p:cNvPicPr>
          <p:nvPr/>
        </p:nvPicPr>
        <p:blipFill rotWithShape="1">
          <a:blip r:embed="rId2"/>
          <a:srcRect l="17781" t="22622" r="19270" b="8914"/>
          <a:stretch/>
        </p:blipFill>
        <p:spPr>
          <a:xfrm>
            <a:off x="934948" y="317663"/>
            <a:ext cx="10171416" cy="6222673"/>
          </a:xfrm>
          <a:prstGeom prst="rect">
            <a:avLst/>
          </a:prstGeom>
        </p:spPr>
      </p:pic>
    </p:spTree>
    <p:extLst>
      <p:ext uri="{BB962C8B-B14F-4D97-AF65-F5344CB8AC3E}">
        <p14:creationId xmlns:p14="http://schemas.microsoft.com/office/powerpoint/2010/main" val="316255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C62EC-4FA5-1CFF-5E5B-B2C5B42A7B8D}"/>
              </a:ext>
            </a:extLst>
          </p:cNvPr>
          <p:cNvPicPr>
            <a:picLocks noChangeAspect="1"/>
          </p:cNvPicPr>
          <p:nvPr/>
        </p:nvPicPr>
        <p:blipFill rotWithShape="1">
          <a:blip r:embed="rId2"/>
          <a:srcRect l="19466" t="23521" r="19775" b="10263"/>
          <a:stretch/>
        </p:blipFill>
        <p:spPr>
          <a:xfrm>
            <a:off x="904124" y="277502"/>
            <a:ext cx="10561835" cy="6474800"/>
          </a:xfrm>
          <a:prstGeom prst="rect">
            <a:avLst/>
          </a:prstGeom>
        </p:spPr>
      </p:pic>
    </p:spTree>
    <p:extLst>
      <p:ext uri="{BB962C8B-B14F-4D97-AF65-F5344CB8AC3E}">
        <p14:creationId xmlns:p14="http://schemas.microsoft.com/office/powerpoint/2010/main" val="206273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A6E1C56-2DBE-8102-C818-1B89E5AEBD9E}"/>
              </a:ext>
            </a:extLst>
          </p:cNvPr>
          <p:cNvSpPr txBox="1">
            <a:spLocks/>
          </p:cNvSpPr>
          <p:nvPr/>
        </p:nvSpPr>
        <p:spPr>
          <a:xfrm>
            <a:off x="838200" y="373730"/>
            <a:ext cx="10515600" cy="9721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95DA"/>
                </a:solidFill>
              </a:rPr>
              <a:t>Example Personal Statement</a:t>
            </a:r>
          </a:p>
        </p:txBody>
      </p:sp>
      <p:sp>
        <p:nvSpPr>
          <p:cNvPr id="6" name="Content Placeholder 2">
            <a:extLst>
              <a:ext uri="{FF2B5EF4-FFF2-40B4-BE49-F238E27FC236}">
                <a16:creationId xmlns:a16="http://schemas.microsoft.com/office/drawing/2014/main" id="{3101DF14-1F63-ED05-1151-B5538C4A3C79}"/>
              </a:ext>
            </a:extLst>
          </p:cNvPr>
          <p:cNvSpPr txBox="1">
            <a:spLocks/>
          </p:cNvSpPr>
          <p:nvPr/>
        </p:nvSpPr>
        <p:spPr>
          <a:xfrm>
            <a:off x="838200" y="1630680"/>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spcAft>
                <a:spcPts val="500"/>
              </a:spcAft>
              <a:buClr>
                <a:srgbClr val="3399FF"/>
              </a:buClr>
              <a:buNone/>
              <a:defRPr/>
            </a:pPr>
            <a:endParaRPr lang="en-US" sz="3600" dirty="0">
              <a:latin typeface="+mj-lt"/>
              <a:ea typeface="Tahoma" panose="020B0604030504040204" pitchFamily="34" charset="0"/>
              <a:cs typeface="Tahoma" panose="020B0604030504040204" pitchFamily="34" charset="0"/>
            </a:endParaRPr>
          </a:p>
          <a:p>
            <a:pPr marL="800100" lvl="1" indent="-342900">
              <a:lnSpc>
                <a:spcPct val="80000"/>
              </a:lnSpc>
              <a:spcAft>
                <a:spcPts val="500"/>
              </a:spcAft>
              <a:buClr>
                <a:srgbClr val="3399FF"/>
              </a:buClr>
              <a:defRPr/>
            </a:pPr>
            <a:endParaRPr lang="en-US" sz="3600" dirty="0">
              <a:latin typeface="+mj-lt"/>
              <a:ea typeface="Tahoma" panose="020B0604030504040204" pitchFamily="34" charset="0"/>
              <a:cs typeface="Tahoma" panose="020B0604030504040204" pitchFamily="34" charset="0"/>
            </a:endParaRPr>
          </a:p>
          <a:p>
            <a:pPr marL="800100" lvl="1" indent="-342900">
              <a:lnSpc>
                <a:spcPct val="80000"/>
              </a:lnSpc>
              <a:spcAft>
                <a:spcPts val="500"/>
              </a:spcAft>
              <a:buClr>
                <a:srgbClr val="3399FF"/>
              </a:buClr>
              <a:defRPr/>
            </a:pPr>
            <a:endParaRPr lang="en-US" sz="3600" dirty="0">
              <a:latin typeface="+mj-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66B3B7E3-5CE3-CCC4-3676-CF532C3F514E}"/>
              </a:ext>
            </a:extLst>
          </p:cNvPr>
          <p:cNvSpPr>
            <a:spLocks noGrp="1"/>
          </p:cNvSpPr>
          <p:nvPr>
            <p:ph idx="1"/>
          </p:nvPr>
        </p:nvSpPr>
        <p:spPr>
          <a:xfrm>
            <a:off x="838200" y="1345915"/>
            <a:ext cx="10515600" cy="5054885"/>
          </a:xfrm>
        </p:spPr>
        <p:txBody>
          <a:bodyPr>
            <a:normAutofit fontScale="85000" lnSpcReduction="10000"/>
          </a:bodyPr>
          <a:lstStyle/>
          <a:p>
            <a:pPr marL="0" indent="0" algn="just">
              <a:buNone/>
            </a:pPr>
            <a:r>
              <a:rPr lang="en-GB" dirty="0"/>
              <a:t>I have made these choices as I have a variety of interests that I would be interested in trying out. </a:t>
            </a:r>
          </a:p>
          <a:p>
            <a:pPr marL="0" indent="0" algn="just">
              <a:buNone/>
            </a:pPr>
            <a:r>
              <a:rPr lang="en-GB" dirty="0"/>
              <a:t>I chose two nursery settings as I am currently studying Childhood Development for one of my GCSE’s therefore, I would love to gain some real-life experience working within this environment and put what I am learning into practice. </a:t>
            </a:r>
          </a:p>
          <a:p>
            <a:pPr marL="0" indent="0" algn="just">
              <a:buNone/>
            </a:pPr>
            <a:r>
              <a:rPr lang="en-GB" dirty="0"/>
              <a:t>I have also chosen two Trainee Chef opportunities as in my spare time my favourite hobby is cooking and baking for my family and friends.  My speciality dish is chicken stir fry and I have recently perfected my chocolate brownies!</a:t>
            </a:r>
          </a:p>
          <a:p>
            <a:pPr marL="0" indent="0" algn="just">
              <a:buNone/>
            </a:pPr>
            <a:r>
              <a:rPr lang="en-GB" dirty="0"/>
              <a:t>Finally, I have chosen a couple of opportunities within construction, as I am considering applying for a course at Highlands within this area therefore it would be great to gain an insight into all the different roles to see what I prefer. </a:t>
            </a:r>
          </a:p>
          <a:p>
            <a:pPr marL="0" indent="0" algn="just">
              <a:buNone/>
            </a:pPr>
            <a:r>
              <a:rPr lang="en-GB" dirty="0"/>
              <a:t>I am a reliable and mature student who would do well in any of the placements, and I am looking forward to being more independent by making my own travel arrangements to get to and from work on time.  I hope to develop my communication skills and confidence working with adults as a team. </a:t>
            </a:r>
          </a:p>
        </p:txBody>
      </p:sp>
    </p:spTree>
    <p:extLst>
      <p:ext uri="{BB962C8B-B14F-4D97-AF65-F5344CB8AC3E}">
        <p14:creationId xmlns:p14="http://schemas.microsoft.com/office/powerpoint/2010/main" val="25608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291266" y="582021"/>
            <a:ext cx="7422777" cy="646331"/>
          </a:xfrm>
          <a:prstGeom prst="rect">
            <a:avLst/>
          </a:prstGeom>
          <a:noFill/>
        </p:spPr>
        <p:txBody>
          <a:bodyPr wrap="square" rtlCol="0">
            <a:spAutoFit/>
          </a:bodyPr>
          <a:lstStyle/>
          <a:p>
            <a:pPr algn="ctr"/>
            <a:r>
              <a:rPr lang="en-GB" sz="3600" b="1" dirty="0">
                <a:solidFill>
                  <a:srgbClr val="0095DA"/>
                </a:solidFill>
                <a:latin typeface="+mj-lt"/>
                <a:ea typeface="Tahoma" panose="020B0604030504040204" pitchFamily="34" charset="0"/>
                <a:cs typeface="Tahoma" panose="020B0604030504040204" pitchFamily="34" charset="0"/>
              </a:rPr>
              <a:t>Student Application Deadline</a:t>
            </a:r>
          </a:p>
        </p:txBody>
      </p:sp>
      <p:graphicFrame>
        <p:nvGraphicFramePr>
          <p:cNvPr id="5" name="Table 4">
            <a:extLst>
              <a:ext uri="{FF2B5EF4-FFF2-40B4-BE49-F238E27FC236}">
                <a16:creationId xmlns:a16="http://schemas.microsoft.com/office/drawing/2014/main" id="{52FB2A66-AE2F-B865-C601-1D7379EA032F}"/>
              </a:ext>
            </a:extLst>
          </p:cNvPr>
          <p:cNvGraphicFramePr>
            <a:graphicFrameLocks noGrp="1"/>
          </p:cNvGraphicFramePr>
          <p:nvPr/>
        </p:nvGraphicFramePr>
        <p:xfrm>
          <a:off x="986790" y="1810373"/>
          <a:ext cx="10031730" cy="1737360"/>
        </p:xfrm>
        <a:graphic>
          <a:graphicData uri="http://schemas.openxmlformats.org/drawingml/2006/table">
            <a:tbl>
              <a:tblPr firstRow="1" bandRow="1">
                <a:tableStyleId>{5C22544A-7EE6-4342-B048-85BDC9FD1C3A}</a:tableStyleId>
              </a:tblPr>
              <a:tblGrid>
                <a:gridCol w="5436870">
                  <a:extLst>
                    <a:ext uri="{9D8B030D-6E8A-4147-A177-3AD203B41FA5}">
                      <a16:colId xmlns:a16="http://schemas.microsoft.com/office/drawing/2014/main" val="3243893860"/>
                    </a:ext>
                  </a:extLst>
                </a:gridCol>
                <a:gridCol w="4594860">
                  <a:extLst>
                    <a:ext uri="{9D8B030D-6E8A-4147-A177-3AD203B41FA5}">
                      <a16:colId xmlns:a16="http://schemas.microsoft.com/office/drawing/2014/main" val="3218706679"/>
                    </a:ext>
                  </a:extLst>
                </a:gridCol>
              </a:tblGrid>
              <a:tr h="370840">
                <a:tc>
                  <a:txBody>
                    <a:bodyPr/>
                    <a:lstStyle/>
                    <a:p>
                      <a:r>
                        <a:rPr lang="en-GB" sz="3200" dirty="0"/>
                        <a:t>Placement Period</a:t>
                      </a:r>
                    </a:p>
                  </a:txBody>
                  <a:tcPr/>
                </a:tc>
                <a:tc>
                  <a:txBody>
                    <a:bodyPr/>
                    <a:lstStyle/>
                    <a:p>
                      <a:r>
                        <a:rPr lang="en-GB" sz="3200" dirty="0"/>
                        <a:t>Deadline Date</a:t>
                      </a:r>
                    </a:p>
                  </a:txBody>
                  <a:tcPr/>
                </a:tc>
                <a:extLst>
                  <a:ext uri="{0D108BD9-81ED-4DB2-BD59-A6C34878D82A}">
                    <a16:rowId xmlns:a16="http://schemas.microsoft.com/office/drawing/2014/main" val="2587323026"/>
                  </a:ext>
                </a:extLst>
              </a:tr>
              <a:tr h="370840">
                <a:tc>
                  <a:txBody>
                    <a:bodyPr/>
                    <a:lstStyle/>
                    <a:p>
                      <a:r>
                        <a:rPr lang="en-GB" sz="3200" dirty="0"/>
                        <a:t>January to March placements</a:t>
                      </a:r>
                    </a:p>
                  </a:txBody>
                  <a:tcPr/>
                </a:tc>
                <a:tc>
                  <a:txBody>
                    <a:bodyPr/>
                    <a:lstStyle/>
                    <a:p>
                      <a:r>
                        <a:rPr lang="en-GB" sz="3200" kern="1200" dirty="0">
                          <a:solidFill>
                            <a:schemeClr val="dk1"/>
                          </a:solidFill>
                          <a:effectLst/>
                          <a:latin typeface="+mn-lt"/>
                          <a:ea typeface="+mn-ea"/>
                          <a:cs typeface="+mn-cs"/>
                        </a:rPr>
                        <a:t>Monday 16</a:t>
                      </a:r>
                      <a:r>
                        <a:rPr lang="en-GB" sz="3200" kern="1200" baseline="30000" dirty="0">
                          <a:solidFill>
                            <a:schemeClr val="dk1"/>
                          </a:solidFill>
                          <a:effectLst/>
                          <a:latin typeface="+mn-lt"/>
                          <a:ea typeface="+mn-ea"/>
                          <a:cs typeface="+mn-cs"/>
                        </a:rPr>
                        <a:t>th</a:t>
                      </a:r>
                      <a:r>
                        <a:rPr lang="en-GB" sz="3200" kern="1200" dirty="0">
                          <a:solidFill>
                            <a:schemeClr val="dk1"/>
                          </a:solidFill>
                          <a:effectLst/>
                          <a:latin typeface="+mn-lt"/>
                          <a:ea typeface="+mn-ea"/>
                          <a:cs typeface="+mn-cs"/>
                        </a:rPr>
                        <a:t> October</a:t>
                      </a:r>
                      <a:endParaRPr lang="en-GB" sz="3200" dirty="0"/>
                    </a:p>
                  </a:txBody>
                  <a:tcPr/>
                </a:tc>
                <a:extLst>
                  <a:ext uri="{0D108BD9-81ED-4DB2-BD59-A6C34878D82A}">
                    <a16:rowId xmlns:a16="http://schemas.microsoft.com/office/drawing/2014/main" val="2454675820"/>
                  </a:ext>
                </a:extLst>
              </a:tr>
              <a:tr h="370840">
                <a:tc>
                  <a:txBody>
                    <a:bodyPr/>
                    <a:lstStyle/>
                    <a:p>
                      <a:r>
                        <a:rPr lang="en-GB" sz="3200" dirty="0"/>
                        <a:t>June to July placements</a:t>
                      </a:r>
                    </a:p>
                  </a:txBody>
                  <a:tcPr/>
                </a:tc>
                <a:tc>
                  <a:txBody>
                    <a:bodyPr/>
                    <a:lstStyle/>
                    <a:p>
                      <a:r>
                        <a:rPr lang="en-GB" sz="3200" kern="1200" dirty="0">
                          <a:solidFill>
                            <a:schemeClr val="dk1"/>
                          </a:solidFill>
                          <a:effectLst/>
                          <a:latin typeface="+mn-lt"/>
                          <a:ea typeface="+mn-ea"/>
                          <a:cs typeface="+mn-cs"/>
                        </a:rPr>
                        <a:t>Monday 20</a:t>
                      </a:r>
                      <a:r>
                        <a:rPr lang="en-GB" sz="3200" kern="1200" baseline="30000" dirty="0">
                          <a:solidFill>
                            <a:schemeClr val="dk1"/>
                          </a:solidFill>
                          <a:effectLst/>
                          <a:latin typeface="+mn-lt"/>
                          <a:ea typeface="+mn-ea"/>
                          <a:cs typeface="+mn-cs"/>
                        </a:rPr>
                        <a:t>th</a:t>
                      </a:r>
                      <a:r>
                        <a:rPr lang="en-GB" sz="3200" kern="1200" dirty="0">
                          <a:solidFill>
                            <a:schemeClr val="dk1"/>
                          </a:solidFill>
                          <a:effectLst/>
                          <a:latin typeface="+mn-lt"/>
                          <a:ea typeface="+mn-ea"/>
                          <a:cs typeface="+mn-cs"/>
                        </a:rPr>
                        <a:t> November</a:t>
                      </a:r>
                      <a:endParaRPr lang="en-GB" sz="3200" dirty="0"/>
                    </a:p>
                  </a:txBody>
                  <a:tcPr/>
                </a:tc>
                <a:extLst>
                  <a:ext uri="{0D108BD9-81ED-4DB2-BD59-A6C34878D82A}">
                    <a16:rowId xmlns:a16="http://schemas.microsoft.com/office/drawing/2014/main" val="3465875643"/>
                  </a:ext>
                </a:extLst>
              </a:tr>
            </a:tbl>
          </a:graphicData>
        </a:graphic>
      </p:graphicFrame>
    </p:spTree>
    <p:extLst>
      <p:ext uri="{BB962C8B-B14F-4D97-AF65-F5344CB8AC3E}">
        <p14:creationId xmlns:p14="http://schemas.microsoft.com/office/powerpoint/2010/main" val="96389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85681" y="3485961"/>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ahoma" panose="020B0604030504040204" pitchFamily="34" charset="0"/>
                <a:ea typeface="Tahoma" panose="020B0604030504040204" pitchFamily="34" charset="0"/>
                <a:cs typeface="Tahoma" panose="020B0604030504040204" pitchFamily="34" charset="0"/>
              </a:rPr>
              <a:t>Prepare them for the realities of the working day</a:t>
            </a:r>
          </a:p>
        </p:txBody>
      </p:sp>
      <p:sp>
        <p:nvSpPr>
          <p:cNvPr id="6" name="Oval 5"/>
          <p:cNvSpPr/>
          <p:nvPr/>
        </p:nvSpPr>
        <p:spPr>
          <a:xfrm>
            <a:off x="475687" y="122014"/>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Discuss different options with your child</a:t>
            </a:r>
          </a:p>
          <a:p>
            <a:pPr algn="ctr"/>
            <a:r>
              <a:rPr lang="en-GB" sz="2400" dirty="0"/>
              <a:t>Don’t focus too much on careers</a:t>
            </a:r>
          </a:p>
        </p:txBody>
      </p:sp>
      <p:sp>
        <p:nvSpPr>
          <p:cNvPr id="7" name="Oval 6"/>
          <p:cNvSpPr/>
          <p:nvPr/>
        </p:nvSpPr>
        <p:spPr>
          <a:xfrm>
            <a:off x="8156159" y="3522533"/>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ahoma" panose="020B0604030504040204" pitchFamily="34" charset="0"/>
                <a:ea typeface="Tahoma" panose="020B0604030504040204" pitchFamily="34" charset="0"/>
                <a:cs typeface="Tahoma" panose="020B0604030504040204" pitchFamily="34" charset="0"/>
              </a:rPr>
              <a:t>Encourage them to prepare for the interview</a:t>
            </a:r>
          </a:p>
        </p:txBody>
      </p:sp>
      <p:sp>
        <p:nvSpPr>
          <p:cNvPr id="8" name="Oval 7"/>
          <p:cNvSpPr/>
          <p:nvPr/>
        </p:nvSpPr>
        <p:spPr>
          <a:xfrm>
            <a:off x="8000599" y="113923"/>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ahoma" panose="020B0604030504040204" pitchFamily="34" charset="0"/>
                <a:ea typeface="Tahoma" panose="020B0604030504040204" pitchFamily="34" charset="0"/>
                <a:cs typeface="Tahoma" panose="020B0604030504040204" pitchFamily="34" charset="0"/>
              </a:rPr>
              <a:t>Check that you are </a:t>
            </a:r>
            <a:r>
              <a:rPr lang="en-GB" sz="2400" u="sng" dirty="0">
                <a:latin typeface="Tahoma" panose="020B0604030504040204" pitchFamily="34" charset="0"/>
                <a:ea typeface="Tahoma" panose="020B0604030504040204" pitchFamily="34" charset="0"/>
                <a:cs typeface="Tahoma" panose="020B0604030504040204" pitchFamily="34" charset="0"/>
              </a:rPr>
              <a:t>both</a:t>
            </a:r>
            <a:r>
              <a:rPr lang="en-GB" sz="2400" dirty="0">
                <a:latin typeface="Tahoma" panose="020B0604030504040204" pitchFamily="34" charset="0"/>
                <a:ea typeface="Tahoma" panose="020B0604030504040204" pitchFamily="34" charset="0"/>
                <a:cs typeface="Tahoma" panose="020B0604030504040204" pitchFamily="34" charset="0"/>
              </a:rPr>
              <a:t> happy with the placement description, working hours &amp; the location</a:t>
            </a:r>
          </a:p>
        </p:txBody>
      </p:sp>
      <p:sp>
        <p:nvSpPr>
          <p:cNvPr id="13" name="Oval 12"/>
          <p:cNvSpPr/>
          <p:nvPr/>
        </p:nvSpPr>
        <p:spPr>
          <a:xfrm>
            <a:off x="4320920" y="3522533"/>
            <a:ext cx="3349558"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ahoma" panose="020B0604030504040204" pitchFamily="34" charset="0"/>
                <a:ea typeface="Tahoma" panose="020B0604030504040204" pitchFamily="34" charset="0"/>
                <a:cs typeface="Tahoma" panose="020B0604030504040204" pitchFamily="34" charset="0"/>
              </a:rPr>
              <a:t>Help them to plan their journey to work</a:t>
            </a:r>
          </a:p>
        </p:txBody>
      </p:sp>
      <p:sp>
        <p:nvSpPr>
          <p:cNvPr id="10" name="Oval 9"/>
          <p:cNvSpPr/>
          <p:nvPr/>
        </p:nvSpPr>
        <p:spPr>
          <a:xfrm>
            <a:off x="4300932" y="113923"/>
            <a:ext cx="3512625" cy="3241934"/>
          </a:xfrm>
          <a:prstGeom prst="ellipse">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rgbClr val="3399FF"/>
              </a:buClr>
              <a:defRPr/>
            </a:pPr>
            <a:r>
              <a:rPr lang="en-US" altLang="en-US" sz="3200" b="1" dirty="0">
                <a:latin typeface="Tahoma" panose="020B0604030504040204" pitchFamily="34" charset="0"/>
                <a:ea typeface="Tahoma" panose="020B0604030504040204" pitchFamily="34" charset="0"/>
                <a:cs typeface="Tahoma" panose="020B0604030504040204" pitchFamily="34" charset="0"/>
              </a:rPr>
              <a:t>How to support your child during this process </a:t>
            </a:r>
            <a:endParaRPr lang="en-GB" alt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598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2D89-EC11-9A76-4E00-CCA672315C02}"/>
              </a:ext>
            </a:extLst>
          </p:cNvPr>
          <p:cNvSpPr>
            <a:spLocks noGrp="1"/>
          </p:cNvSpPr>
          <p:nvPr>
            <p:ph type="title"/>
          </p:nvPr>
        </p:nvSpPr>
        <p:spPr>
          <a:xfrm>
            <a:off x="412376" y="365125"/>
            <a:ext cx="11367248" cy="1087157"/>
          </a:xfrm>
        </p:spPr>
        <p:txBody>
          <a:bodyPr>
            <a:normAutofit fontScale="90000"/>
          </a:bodyPr>
          <a:lstStyle/>
          <a:p>
            <a:pPr algn="ctr"/>
            <a:r>
              <a:rPr lang="en-GB" dirty="0">
                <a:solidFill>
                  <a:srgbClr val="0095DA"/>
                </a:solidFill>
                <a:ea typeface="Tahoma" panose="020B0604030504040204" pitchFamily="34" charset="0"/>
                <a:cs typeface="Tahoma" panose="020B0604030504040204" pitchFamily="34" charset="0"/>
              </a:rPr>
              <a:t>Parental responsibility during work experience</a:t>
            </a:r>
            <a:br>
              <a:rPr lang="en-GB" dirty="0">
                <a:solidFill>
                  <a:srgbClr val="0095DA"/>
                </a:solidFill>
                <a:ea typeface="Tahoma" panose="020B0604030504040204" pitchFamily="34" charset="0"/>
                <a:cs typeface="Tahoma" panose="020B0604030504040204" pitchFamily="34" charset="0"/>
              </a:rPr>
            </a:br>
            <a:endParaRPr lang="en-GB" dirty="0">
              <a:solidFill>
                <a:srgbClr val="0095DA"/>
              </a:solidFill>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8F8D218-61B5-8307-2A23-1408B7FE2279}"/>
              </a:ext>
            </a:extLst>
          </p:cNvPr>
          <p:cNvSpPr txBox="1"/>
          <p:nvPr/>
        </p:nvSpPr>
        <p:spPr>
          <a:xfrm>
            <a:off x="986118" y="1147482"/>
            <a:ext cx="1034527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Trident is part of each child’s school curriculum and is </a:t>
            </a:r>
            <a:r>
              <a:rPr lang="en-GB" sz="2400" b="1" dirty="0"/>
              <a:t>not</a:t>
            </a:r>
            <a:r>
              <a:rPr lang="en-GB" sz="2400" dirty="0"/>
              <a:t> </a:t>
            </a:r>
            <a:r>
              <a:rPr lang="en-GB" sz="2400" b="1" dirty="0"/>
              <a:t>optional.</a:t>
            </a:r>
            <a:r>
              <a:rPr lang="en-GB" sz="24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All students are expected to undertake the full two weeks of work experience.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Trident is a challenging activity which is outside of your child’s comfort zone.  They may struggle with the placement initially.  Please support and encourage your child to persevere – it will become easier and they will achieve a sense of accomplishment by completing the placement.</a:t>
            </a:r>
          </a:p>
          <a:p>
            <a:endParaRPr lang="en-GB" sz="2400" dirty="0"/>
          </a:p>
          <a:p>
            <a:pPr marL="285750" indent="-285750">
              <a:buFont typeface="Arial" panose="020B0604020202020204" pitchFamily="34" charset="0"/>
              <a:buChar char="•"/>
            </a:pPr>
            <a:r>
              <a:rPr lang="en-GB" sz="2400" dirty="0"/>
              <a:t>It is the parent’s responsibility to inform the employer if your child is not attending.  This should be done each day. The school should also be informed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Only students who successfully complete 80% or more of their Trident period will receive a certificate and Employer Reference to use for Post 16 choices and future employment.</a:t>
            </a:r>
            <a:endParaRPr lang="en-GB" sz="4000" dirty="0"/>
          </a:p>
        </p:txBody>
      </p:sp>
    </p:spTree>
    <p:extLst>
      <p:ext uri="{BB962C8B-B14F-4D97-AF65-F5344CB8AC3E}">
        <p14:creationId xmlns:p14="http://schemas.microsoft.com/office/powerpoint/2010/main" val="154127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751341"/>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386661"/>
            <a:ext cx="12192000" cy="50509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176452" y="3176453"/>
            <a:ext cx="6858000" cy="50509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8510452" y="3210209"/>
            <a:ext cx="6858000" cy="50509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89412" y="3176214"/>
            <a:ext cx="3044858" cy="1661993"/>
          </a:xfrm>
          <a:prstGeom prst="rect">
            <a:avLst/>
          </a:prstGeom>
          <a:no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Administrate the grant application process</a:t>
            </a:r>
          </a:p>
          <a:p>
            <a:endParaRPr lang="en-GB" dirty="0"/>
          </a:p>
        </p:txBody>
      </p:sp>
      <p:sp>
        <p:nvSpPr>
          <p:cNvPr id="11" name="TextBox 10"/>
          <p:cNvSpPr txBox="1"/>
          <p:nvPr/>
        </p:nvSpPr>
        <p:spPr>
          <a:xfrm>
            <a:off x="5023087" y="2960772"/>
            <a:ext cx="2422689" cy="2092881"/>
          </a:xfrm>
          <a:prstGeom prst="rect">
            <a:avLst/>
          </a:prstGeom>
          <a:no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One to one appointments with students and parents</a:t>
            </a:r>
          </a:p>
          <a:p>
            <a:endParaRPr lang="en-GB" dirty="0"/>
          </a:p>
        </p:txBody>
      </p:sp>
      <p:sp>
        <p:nvSpPr>
          <p:cNvPr id="2" name="Rectangle 1"/>
          <p:cNvSpPr/>
          <p:nvPr/>
        </p:nvSpPr>
        <p:spPr>
          <a:xfrm>
            <a:off x="2324383" y="2374461"/>
            <a:ext cx="3163235" cy="707886"/>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Brief overview of Post 18 options </a:t>
            </a:r>
          </a:p>
        </p:txBody>
      </p:sp>
      <p:sp>
        <p:nvSpPr>
          <p:cNvPr id="7" name="Rectangle 6"/>
          <p:cNvSpPr/>
          <p:nvPr/>
        </p:nvSpPr>
        <p:spPr>
          <a:xfrm>
            <a:off x="6308272" y="2368672"/>
            <a:ext cx="3395223" cy="1015663"/>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Key considerations when looking at going to university</a:t>
            </a:r>
          </a:p>
        </p:txBody>
      </p:sp>
      <p:sp>
        <p:nvSpPr>
          <p:cNvPr id="8" name="Rectangle 7"/>
          <p:cNvSpPr/>
          <p:nvPr/>
        </p:nvSpPr>
        <p:spPr>
          <a:xfrm>
            <a:off x="2324383" y="4545821"/>
            <a:ext cx="3207514" cy="1015663"/>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Look at the different ways to gain a University education</a:t>
            </a:r>
          </a:p>
        </p:txBody>
      </p:sp>
      <p:sp>
        <p:nvSpPr>
          <p:cNvPr id="18" name="Rectangle 17"/>
          <p:cNvSpPr/>
          <p:nvPr/>
        </p:nvSpPr>
        <p:spPr>
          <a:xfrm>
            <a:off x="6562878" y="4597769"/>
            <a:ext cx="2886009" cy="707886"/>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Know how to research university choices</a:t>
            </a:r>
          </a:p>
        </p:txBody>
      </p:sp>
      <p:sp>
        <p:nvSpPr>
          <p:cNvPr id="10" name="TextBox 9"/>
          <p:cNvSpPr txBox="1"/>
          <p:nvPr/>
        </p:nvSpPr>
        <p:spPr>
          <a:xfrm>
            <a:off x="2633295" y="33757"/>
            <a:ext cx="6550269" cy="646331"/>
          </a:xfrm>
          <a:prstGeom prst="rect">
            <a:avLst/>
          </a:prstGeom>
          <a:noFill/>
        </p:spPr>
        <p:txBody>
          <a:bodyPr wrap="square" rtlCol="0">
            <a:spAutoFit/>
          </a:bodyPr>
          <a:lstStyle/>
          <a:p>
            <a:pPr algn="ctr"/>
            <a:r>
              <a:rPr lang="en-US" altLang="en-US" sz="2400" b="1" dirty="0">
                <a:solidFill>
                  <a:srgbClr val="3399FF"/>
                </a:solidFill>
                <a:latin typeface="Tahoma" panose="020B0604030504040204" pitchFamily="34" charset="0"/>
                <a:ea typeface="Tahoma" panose="020B0604030504040204" pitchFamily="34" charset="0"/>
                <a:cs typeface="Tahoma" panose="020B0604030504040204" pitchFamily="34" charset="0"/>
              </a:rPr>
              <a:t>    </a:t>
            </a:r>
            <a:r>
              <a:rPr lang="en-US" altLang="en-US" sz="3600" b="1" dirty="0">
                <a:solidFill>
                  <a:srgbClr val="3399FF"/>
                </a:solidFill>
                <a:latin typeface="+mj-lt"/>
                <a:ea typeface="Tahoma" panose="020B0604030504040204" pitchFamily="34" charset="0"/>
                <a:cs typeface="Tahoma" panose="020B0604030504040204" pitchFamily="34" charset="0"/>
              </a:rPr>
              <a:t>The Trident Process</a:t>
            </a:r>
            <a:endParaRPr lang="en-GB" sz="3600" b="1"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89084" y="875956"/>
            <a:ext cx="10638693" cy="5386090"/>
          </a:xfrm>
          <a:prstGeom prst="rect">
            <a:avLst/>
          </a:prstGeom>
          <a:noFill/>
        </p:spPr>
        <p:txBody>
          <a:bodyPr wrap="square" rtlCol="0">
            <a:spAutoFit/>
          </a:bodyPr>
          <a:lstStyle/>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Allocation process</a:t>
            </a:r>
          </a:p>
          <a:p>
            <a:pPr marL="285750" indent="-285750">
              <a:buFont typeface="Arial" panose="020B0604020202020204" pitchFamily="34" charset="0"/>
              <a:buChar cha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Reselections / early interviews</a:t>
            </a:r>
          </a:p>
          <a:p>
            <a:pPr marL="285750" indent="-285750">
              <a:buFont typeface="Arial" panose="020B0604020202020204" pitchFamily="34" charset="0"/>
              <a:buChar cha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Final confirmation - three weeks before placement (unless early interview)</a:t>
            </a:r>
          </a:p>
          <a:p>
            <a:pPr marL="285750" indent="-285750">
              <a:buClr>
                <a:srgbClr val="3399FF"/>
              </a:buClr>
              <a:buFont typeface="Arial" panose="020B0604020202020204" pitchFamily="34" charset="0"/>
              <a:buChar cha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Arranging interview</a:t>
            </a:r>
          </a:p>
          <a:p>
            <a:pPr marL="285750" indent="-285750">
              <a:buFont typeface="Arial" panose="020B0604020202020204" pitchFamily="34" charset="0"/>
              <a:buChar cha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School monitoring </a:t>
            </a:r>
          </a:p>
          <a:p>
            <a:pPr marL="285750" indent="-285750">
              <a:buFont typeface="Arial" panose="020B0604020202020204" pitchFamily="34" charset="0"/>
              <a:buChar cha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Students can be sent back to school</a:t>
            </a:r>
          </a:p>
          <a:p>
            <a:pPr marL="285750" indent="-285750">
              <a:buFont typeface="Arial" panose="020B0604020202020204" pitchFamily="34" charset="0"/>
              <a:buChar char="•"/>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Use of Social Media </a:t>
            </a:r>
          </a:p>
          <a:p>
            <a:pPr marL="285750" indent="-285750">
              <a:buFont typeface="Arial" panose="020B0604020202020204" pitchFamily="34" charset="0"/>
              <a:buChar cha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Employer reports</a:t>
            </a:r>
          </a:p>
        </p:txBody>
      </p:sp>
    </p:spTree>
    <p:extLst>
      <p:ext uri="{BB962C8B-B14F-4D97-AF65-F5344CB8AC3E}">
        <p14:creationId xmlns:p14="http://schemas.microsoft.com/office/powerpoint/2010/main" val="347739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228" y="1351430"/>
            <a:ext cx="11477961" cy="4450449"/>
          </a:xfrm>
          <a:prstGeom prst="rect">
            <a:avLst/>
          </a:prstGeom>
          <a:noFill/>
        </p:spPr>
        <p:txBody>
          <a:bodyPr wrap="square" rtlCol="0">
            <a:spAutoFit/>
          </a:bodyPr>
          <a:lstStyle/>
          <a:p>
            <a:pPr marL="342900" indent="-342900">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Two-week work experience placement (5 days per week, 10 days in total) that Year 10 students in the island complete. </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80000"/>
              </a:lnSpc>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It is an opportunity to develop important employability and transferrable skills </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80000"/>
              </a:lnSpc>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Gain an insight into the world of work </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80000"/>
              </a:lnSpc>
              <a:buClr>
                <a:srgbClr val="3399FF"/>
              </a:buClr>
              <a:buFont typeface="Arial" panose="020B0604020202020204" pitchFamily="34" charset="0"/>
              <a:buChar char="•"/>
              <a:defRPr/>
            </a:pPr>
            <a:r>
              <a:rPr lang="en-GB" sz="2400" dirty="0">
                <a:latin typeface="Tahoma" panose="020B0604030504040204" pitchFamily="34" charset="0"/>
                <a:ea typeface="Tahoma" panose="020B0604030504040204" pitchFamily="34" charset="0"/>
                <a:cs typeface="Tahoma" panose="020B0604030504040204" pitchFamily="34" charset="0"/>
              </a:rPr>
              <a:t>Work as part of an adult team </a:t>
            </a:r>
            <a:br>
              <a:rPr lang="en-GB" sz="2400" dirty="0">
                <a:latin typeface="Tahoma" panose="020B0604030504040204" pitchFamily="34" charset="0"/>
                <a:ea typeface="Tahoma" panose="020B0604030504040204" pitchFamily="34" charset="0"/>
                <a:cs typeface="Tahoma" panose="020B0604030504040204" pitchFamily="34" charset="0"/>
              </a:rPr>
            </a:b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80000"/>
              </a:lnSpc>
              <a:buClr>
                <a:srgbClr val="3399FF"/>
              </a:buClr>
              <a:buFont typeface="Arial" panose="020B0604020202020204" pitchFamily="34" charset="0"/>
              <a:buChar char="•"/>
              <a:defRPr/>
            </a:pPr>
            <a:r>
              <a:rPr lang="en-GB" sz="2400" dirty="0">
                <a:latin typeface="Tahoma" panose="020B0604030504040204" pitchFamily="34" charset="0"/>
                <a:ea typeface="Tahoma" panose="020B0604030504040204" pitchFamily="34" charset="0"/>
                <a:cs typeface="Tahoma" panose="020B0604030504040204" pitchFamily="34" charset="0"/>
              </a:rPr>
              <a:t>Take on commitment and responsibility</a:t>
            </a:r>
            <a:br>
              <a:rPr lang="en-GB" sz="2400" dirty="0">
                <a:latin typeface="Tahoma" panose="020B0604030504040204" pitchFamily="34" charset="0"/>
                <a:ea typeface="Tahoma" panose="020B0604030504040204" pitchFamily="34" charset="0"/>
                <a:cs typeface="Tahoma" panose="020B0604030504040204" pitchFamily="34" charset="0"/>
              </a:rPr>
            </a:b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80000"/>
              </a:lnSpc>
              <a:buClr>
                <a:srgbClr val="3399FF"/>
              </a:buClr>
              <a:buFont typeface="Arial" panose="020B0604020202020204" pitchFamily="34" charset="0"/>
              <a:buChar char="•"/>
              <a:defRPr/>
            </a:pPr>
            <a:r>
              <a:rPr lang="en-GB" sz="2400" dirty="0">
                <a:latin typeface="Tahoma" panose="020B0604030504040204" pitchFamily="34" charset="0"/>
                <a:ea typeface="Tahoma" panose="020B0604030504040204" pitchFamily="34" charset="0"/>
                <a:cs typeface="Tahoma" panose="020B0604030504040204" pitchFamily="34" charset="0"/>
              </a:rPr>
              <a:t>Try something that interests them</a:t>
            </a:r>
            <a:br>
              <a:rPr lang="en-GB" sz="2400" dirty="0">
                <a:latin typeface="Tahoma" panose="020B0604030504040204" pitchFamily="34" charset="0"/>
                <a:ea typeface="Tahoma" panose="020B0604030504040204" pitchFamily="34" charset="0"/>
                <a:cs typeface="Tahoma" panose="020B0604030504040204" pitchFamily="34" charset="0"/>
              </a:rPr>
            </a:b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80000"/>
              </a:lnSpc>
              <a:buClr>
                <a:srgbClr val="3399FF"/>
              </a:buClr>
              <a:buFont typeface="Arial" panose="020B0604020202020204" pitchFamily="34" charset="0"/>
              <a:buChar char="•"/>
              <a:defRPr/>
            </a:pPr>
            <a:r>
              <a:rPr lang="en-US" sz="2400" dirty="0">
                <a:latin typeface="Tahoma" panose="020B0604030504040204" pitchFamily="34" charset="0"/>
                <a:ea typeface="Tahoma" panose="020B0604030504040204" pitchFamily="34" charset="0"/>
                <a:cs typeface="Tahoma" panose="020B0604030504040204" pitchFamily="34" charset="0"/>
              </a:rPr>
              <a:t>Help them make post 16 choices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802195" y="547258"/>
            <a:ext cx="8107680" cy="647550"/>
          </a:xfrm>
          <a:prstGeom prst="rect">
            <a:avLst/>
          </a:prstGeom>
          <a:noFill/>
        </p:spPr>
        <p:txBody>
          <a:bodyPr wrap="square" rtlCol="0">
            <a:spAutoFit/>
          </a:bodyPr>
          <a:lstStyle/>
          <a:p>
            <a:pPr algn="ctr">
              <a:lnSpc>
                <a:spcPct val="80000"/>
              </a:lnSpc>
              <a:defRPr/>
            </a:pPr>
            <a:r>
              <a:rPr lang="en-US" sz="4400" b="1" dirty="0">
                <a:solidFill>
                  <a:srgbClr val="3399FF"/>
                </a:solidFill>
                <a:latin typeface="+mj-lt"/>
                <a:ea typeface="Tahoma" panose="020B0604030504040204" pitchFamily="34" charset="0"/>
                <a:cs typeface="Tahoma" panose="020B0604030504040204" pitchFamily="34" charset="0"/>
              </a:rPr>
              <a:t>What is Trident Work Experience?</a:t>
            </a:r>
          </a:p>
        </p:txBody>
      </p:sp>
      <p:pic>
        <p:nvPicPr>
          <p:cNvPr id="6" name="Content Placeholder 8">
            <a:extLst>
              <a:ext uri="{FF2B5EF4-FFF2-40B4-BE49-F238E27FC236}">
                <a16:creationId xmlns:a16="http://schemas.microsoft.com/office/drawing/2014/main" id="{C60D19AC-21CF-656E-7EA8-3C66D8B47E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596187" y="3025709"/>
            <a:ext cx="3877299" cy="2906901"/>
          </a:xfrm>
          <a:prstGeom prst="rect">
            <a:avLst/>
          </a:prstGeom>
        </p:spPr>
      </p:pic>
    </p:spTree>
    <p:extLst>
      <p:ext uri="{BB962C8B-B14F-4D97-AF65-F5344CB8AC3E}">
        <p14:creationId xmlns:p14="http://schemas.microsoft.com/office/powerpoint/2010/main" val="406218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352904"/>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228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8562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48" y="-3419901"/>
            <a:ext cx="15459958" cy="6215337"/>
          </a:xfrm>
          <a:prstGeom prst="rect">
            <a:avLst/>
          </a:prstGeom>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077082" y="4817642"/>
            <a:ext cx="1863595" cy="1397696"/>
          </a:xfrm>
          <a:prstGeom prst="rect">
            <a:avLst/>
          </a:prstGeom>
          <a:noFill/>
          <a:ln w="57150">
            <a:solidFill>
              <a:srgbClr val="FFCB04"/>
            </a:solidFill>
            <a:prstDash val="lgDash"/>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9254" y="4763257"/>
            <a:ext cx="1393492" cy="1857989"/>
          </a:xfrm>
          <a:prstGeom prst="rect">
            <a:avLst/>
          </a:prstGeom>
          <a:noFill/>
          <a:ln w="57150">
            <a:solidFill>
              <a:srgbClr val="FFCB04"/>
            </a:solidFill>
            <a:prstDash val="lgDash"/>
            <a:miter lim="800000"/>
            <a:headEnd/>
            <a:tailEnd/>
          </a:ln>
          <a:extLst>
            <a:ext uri="{909E8E84-426E-40DD-AFC4-6F175D3DCCD1}">
              <a14:hiddenFill xmlns:a14="http://schemas.microsoft.com/office/drawing/2010/main">
                <a:solidFill>
                  <a:srgbClr val="FFFFFF"/>
                </a:solidFill>
              </a14:hiddenFill>
            </a:ext>
          </a:extLst>
        </p:spPr>
      </p:pic>
      <p:sp>
        <p:nvSpPr>
          <p:cNvPr id="11" name="Text Box 19"/>
          <p:cNvSpPr txBox="1">
            <a:spLocks noChangeArrowheads="1"/>
          </p:cNvSpPr>
          <p:nvPr/>
        </p:nvSpPr>
        <p:spPr>
          <a:xfrm>
            <a:off x="978798" y="1165748"/>
            <a:ext cx="9967168" cy="1754711"/>
          </a:xfrm>
          <a:prstGeom prst="rect">
            <a:avLst/>
          </a:prstGeom>
          <a:noFill/>
          <a:ln w="28575">
            <a:solidFill>
              <a:srgbClr val="5B9BD5"/>
            </a:solidFill>
            <a:prstDash val="solid"/>
          </a:ln>
        </p:spPr>
        <p:txBody>
          <a:bodyPr/>
          <a:lstStyle>
            <a:defPPr>
              <a:defRPr lang="en-US"/>
            </a:defPPr>
            <a:lvl1pPr>
              <a:lnSpc>
                <a:spcPct val="90000"/>
              </a:lnSpc>
              <a:spcBef>
                <a:spcPct val="50000"/>
              </a:spcBef>
              <a:buNone/>
              <a:defRPr sz="2400">
                <a:solidFill>
                  <a:srgbClr val="58555A"/>
                </a:solidFill>
                <a:latin typeface="Tahoma" panose="020B0604030504040204" pitchFamily="34" charset="0"/>
                <a:ea typeface="Tahoma" panose="020B0604030504040204" pitchFamily="34" charset="0"/>
                <a:cs typeface="Tahoma" panose="020B0604030504040204" pitchFamily="34" charset="0"/>
              </a:defRPr>
            </a:lvl1pPr>
          </a:lstStyle>
          <a:p>
            <a:pPr algn="just"/>
            <a:r>
              <a:rPr lang="en-GB" altLang="en-US" dirty="0"/>
              <a:t>“Hannah has shown a keen eye for detail and was able to complete all tasks efficiently and to our high standards. She displayed a real thirst for knowledge and had a constant goal of self improvement. I feel Hannah has a natural flare for cooking and would work well within any team” </a:t>
            </a:r>
            <a:r>
              <a:rPr lang="en-GB" altLang="en-US" b="1" dirty="0"/>
              <a:t>Chef, </a:t>
            </a:r>
            <a:r>
              <a:rPr lang="en-GB" altLang="en-US" b="1" dirty="0" err="1"/>
              <a:t>Longueville</a:t>
            </a:r>
            <a:r>
              <a:rPr lang="en-GB" altLang="en-US" b="1" dirty="0"/>
              <a:t> Manor Hotel.</a:t>
            </a:r>
          </a:p>
        </p:txBody>
      </p:sp>
      <p:sp>
        <p:nvSpPr>
          <p:cNvPr id="13" name="Text Box 24"/>
          <p:cNvSpPr txBox="1">
            <a:spLocks noChangeArrowheads="1"/>
          </p:cNvSpPr>
          <p:nvPr/>
        </p:nvSpPr>
        <p:spPr bwMode="auto">
          <a:xfrm>
            <a:off x="978798" y="3042678"/>
            <a:ext cx="9980028" cy="1368869"/>
          </a:xfrm>
          <a:prstGeom prst="rect">
            <a:avLst/>
          </a:prstGeom>
          <a:noFill/>
          <a:ln w="28575">
            <a:solidFill>
              <a:srgbClr val="5B9BD5"/>
            </a:solidFill>
            <a:prstDash val="solid"/>
          </a:ln>
        </p:spPr>
        <p:txBody>
          <a:bodyPr/>
          <a:lstStyle>
            <a:defPPr>
              <a:defRPr lang="en-US"/>
            </a:defPPr>
            <a:lvl1pPr>
              <a:lnSpc>
                <a:spcPct val="90000"/>
              </a:lnSpc>
              <a:spcBef>
                <a:spcPct val="50000"/>
              </a:spcBef>
              <a:buNone/>
              <a:defRPr>
                <a:solidFill>
                  <a:srgbClr val="58555A"/>
                </a:solidFill>
                <a:latin typeface="Tahoma" panose="020B0604030504040204" pitchFamily="34" charset="0"/>
                <a:ea typeface="Tahoma" panose="020B0604030504040204" pitchFamily="34" charset="0"/>
                <a:cs typeface="Tahoma" panose="020B0604030504040204" pitchFamily="34" charset="0"/>
              </a:defRPr>
            </a:lvl1pPr>
          </a:lstStyle>
          <a:p>
            <a:r>
              <a:rPr lang="en-GB" altLang="en-US" sz="2400" dirty="0"/>
              <a:t>“Brandon engaged with customers and staff from day one. He was keen to assist with all aspects involved in running a sports centre. He was self motivated and always looking for jobs to do.”                               </a:t>
            </a:r>
            <a:r>
              <a:rPr lang="en-GB" altLang="en-US" sz="2400" b="1" dirty="0"/>
              <a:t>Manager, Les </a:t>
            </a:r>
            <a:r>
              <a:rPr lang="en-GB" altLang="en-US" sz="2400" b="1" dirty="0" err="1"/>
              <a:t>Quennevais</a:t>
            </a:r>
            <a:r>
              <a:rPr lang="en-GB" altLang="en-US" sz="2400" b="1" dirty="0"/>
              <a:t> Sports Centre.</a:t>
            </a:r>
          </a:p>
        </p:txBody>
      </p:sp>
      <p:pic>
        <p:nvPicPr>
          <p:cNvPr id="14" name="Picture 8" descr="Grainville photos 2008 0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3910" y="4736793"/>
            <a:ext cx="1407098" cy="1864424"/>
          </a:xfrm>
          <a:prstGeom prst="rect">
            <a:avLst/>
          </a:prstGeom>
          <a:noFill/>
          <a:ln w="57150">
            <a:solidFill>
              <a:srgbClr val="FFCB04"/>
            </a:solidFill>
            <a:prstDash val="lg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7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352904"/>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228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8562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48" y="-3419901"/>
            <a:ext cx="15459958" cy="621533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845441" y="1316330"/>
            <a:ext cx="10058400" cy="4830127"/>
          </a:xfrm>
          <a:prstGeom prst="rect">
            <a:avLst/>
          </a:prstGeom>
        </p:spPr>
      </p:pic>
      <p:sp>
        <p:nvSpPr>
          <p:cNvPr id="16" name="Rectangle 2"/>
          <p:cNvSpPr txBox="1">
            <a:spLocks noChangeArrowheads="1"/>
          </p:cNvSpPr>
          <p:nvPr/>
        </p:nvSpPr>
        <p:spPr>
          <a:xfrm>
            <a:off x="5760818" y="2356108"/>
            <a:ext cx="5720773" cy="2750572"/>
          </a:xfrm>
          <a:prstGeom prst="rect">
            <a:avLst/>
          </a:prstGeom>
          <a:noFill/>
          <a:ln w="28575">
            <a:solidFill>
              <a:srgbClr val="5B9BD5"/>
            </a:solidFill>
            <a:prstDash val="solid"/>
          </a:ln>
        </p:spPr>
        <p:txBody>
          <a:bodyPr/>
          <a:lstStyle>
            <a:defPPr>
              <a:defRPr lang="en-US"/>
            </a:defPPr>
            <a:lvl1pPr>
              <a:lnSpc>
                <a:spcPct val="90000"/>
              </a:lnSpc>
              <a:spcBef>
                <a:spcPct val="50000"/>
              </a:spcBef>
              <a:buNone/>
              <a:defRPr sz="2400">
                <a:solidFill>
                  <a:srgbClr val="58555A"/>
                </a:solidFill>
                <a:latin typeface="Tahoma" panose="020B0604030504040204" pitchFamily="34" charset="0"/>
                <a:ea typeface="Tahoma" panose="020B0604030504040204" pitchFamily="34" charset="0"/>
                <a:cs typeface="Tahoma" panose="020B0604030504040204" pitchFamily="34" charset="0"/>
              </a:defRPr>
            </a:lvl1pPr>
          </a:lstStyle>
          <a:p>
            <a:r>
              <a:rPr lang="en-GB" altLang="en-US" dirty="0"/>
              <a:t>“I met with Conor to advise him that I </a:t>
            </a:r>
            <a:br>
              <a:rPr lang="en-GB" altLang="en-US" dirty="0"/>
            </a:br>
            <a:r>
              <a:rPr lang="en-GB" altLang="en-US" dirty="0"/>
              <a:t>felt he had let himself down during his placement. He frequently used his phone to play games and text during working hours. He seemed disinterested and bored and his comments and actions were disrespectful to the people he was working amongst.” </a:t>
            </a:r>
            <a:r>
              <a:rPr lang="en-GB" altLang="en-US" b="1" dirty="0"/>
              <a:t>HR Manager, </a:t>
            </a:r>
            <a:r>
              <a:rPr lang="en-GB" altLang="en-US" b="1" dirty="0" err="1"/>
              <a:t>Ogier</a:t>
            </a:r>
            <a:endParaRPr lang="en-GB" altLang="en-US" b="1" dirty="0"/>
          </a:p>
        </p:txBody>
      </p:sp>
    </p:spTree>
    <p:extLst>
      <p:ext uri="{BB962C8B-B14F-4D97-AF65-F5344CB8AC3E}">
        <p14:creationId xmlns:p14="http://schemas.microsoft.com/office/powerpoint/2010/main" val="248926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B0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51" y="807384"/>
            <a:ext cx="5325705" cy="23428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997" y="855900"/>
            <a:ext cx="5133286" cy="23050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3177" y="111274"/>
            <a:ext cx="6929248" cy="31115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098" y="3749631"/>
            <a:ext cx="5909658" cy="26537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939" y="3967439"/>
            <a:ext cx="5230751" cy="2348841"/>
          </a:xfrm>
          <a:prstGeom prst="rect">
            <a:avLst/>
          </a:prstGeom>
        </p:spPr>
      </p:pic>
      <p:sp>
        <p:nvSpPr>
          <p:cNvPr id="11" name="TextBox 10"/>
          <p:cNvSpPr txBox="1"/>
          <p:nvPr/>
        </p:nvSpPr>
        <p:spPr>
          <a:xfrm>
            <a:off x="920989" y="1497766"/>
            <a:ext cx="2129027" cy="338554"/>
          </a:xfrm>
          <a:prstGeom prst="rect">
            <a:avLst/>
          </a:prstGeom>
          <a:noFill/>
        </p:spPr>
        <p:txBody>
          <a:bodyPr wrap="square" rtlCol="0">
            <a:spAutoFit/>
          </a:bodyPr>
          <a:lstStyle/>
          <a:p>
            <a:pPr algn="ctr"/>
            <a:r>
              <a:rPr lang="en-GB" sz="1600" b="1" dirty="0">
                <a:solidFill>
                  <a:srgbClr val="58555A"/>
                </a:solidFill>
                <a:latin typeface="Tahoma" panose="020B0604030504040204" pitchFamily="34" charset="0"/>
                <a:ea typeface="Tahoma" panose="020B0604030504040204" pitchFamily="34" charset="0"/>
                <a:cs typeface="Tahoma" panose="020B0604030504040204" pitchFamily="34" charset="0"/>
              </a:rPr>
              <a:t>gov.je/</a:t>
            </a:r>
            <a:r>
              <a:rPr lang="en-GB" sz="1600" b="1" dirty="0" err="1">
                <a:solidFill>
                  <a:srgbClr val="58555A"/>
                </a:solidFill>
                <a:latin typeface="Tahoma" panose="020B0604030504040204" pitchFamily="34" charset="0"/>
                <a:ea typeface="Tahoma" panose="020B0604030504040204" pitchFamily="34" charset="0"/>
                <a:cs typeface="Tahoma" panose="020B0604030504040204" pitchFamily="34" charset="0"/>
              </a:rPr>
              <a:t>skillsjersey</a:t>
            </a:r>
            <a:endParaRPr lang="en-GB" sz="1600" b="1" dirty="0">
              <a:solidFill>
                <a:srgbClr val="58555A"/>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9124126" y="952432"/>
            <a:ext cx="2129027" cy="338554"/>
          </a:xfrm>
          <a:prstGeom prst="rect">
            <a:avLst/>
          </a:prstGeom>
          <a:noFill/>
        </p:spPr>
        <p:txBody>
          <a:bodyPr wrap="square" rtlCol="0">
            <a:spAutoFit/>
          </a:bodyPr>
          <a:lstStyle/>
          <a:p>
            <a:pPr algn="ctr"/>
            <a:r>
              <a:rPr lang="en-GB" sz="1600" b="1" dirty="0">
                <a:solidFill>
                  <a:srgbClr val="58555A"/>
                </a:solidFill>
                <a:latin typeface="Tahoma" panose="020B0604030504040204" pitchFamily="34" charset="0"/>
                <a:ea typeface="Tahoma" panose="020B0604030504040204" pitchFamily="34" charset="0"/>
                <a:cs typeface="Tahoma" panose="020B0604030504040204" pitchFamily="34" charset="0"/>
              </a:rPr>
              <a:t>449440</a:t>
            </a:r>
          </a:p>
        </p:txBody>
      </p:sp>
      <p:sp>
        <p:nvSpPr>
          <p:cNvPr id="13" name="TextBox 12"/>
          <p:cNvSpPr txBox="1"/>
          <p:nvPr/>
        </p:nvSpPr>
        <p:spPr>
          <a:xfrm>
            <a:off x="5136404" y="2678516"/>
            <a:ext cx="2229046" cy="338554"/>
          </a:xfrm>
          <a:prstGeom prst="rect">
            <a:avLst/>
          </a:prstGeom>
          <a:noFill/>
        </p:spPr>
        <p:txBody>
          <a:bodyPr wrap="square" rtlCol="0">
            <a:spAutoFit/>
          </a:bodyPr>
          <a:lstStyle/>
          <a:p>
            <a:pPr algn="ctr"/>
            <a:r>
              <a:rPr lang="en-GB" sz="1600" b="1" dirty="0">
                <a:solidFill>
                  <a:srgbClr val="58555A"/>
                </a:solidFill>
                <a:latin typeface="Tahoma" panose="020B0604030504040204" pitchFamily="34" charset="0"/>
                <a:ea typeface="Tahoma" panose="020B0604030504040204" pitchFamily="34" charset="0"/>
                <a:cs typeface="Tahoma" panose="020B0604030504040204" pitchFamily="34" charset="0"/>
              </a:rPr>
              <a:t>trident@gov.je</a:t>
            </a:r>
          </a:p>
        </p:txBody>
      </p:sp>
      <p:sp>
        <p:nvSpPr>
          <p:cNvPr id="14" name="TextBox 13"/>
          <p:cNvSpPr txBox="1"/>
          <p:nvPr/>
        </p:nvSpPr>
        <p:spPr>
          <a:xfrm>
            <a:off x="6190377" y="5245758"/>
            <a:ext cx="2229046" cy="338554"/>
          </a:xfrm>
          <a:prstGeom prst="rect">
            <a:avLst/>
          </a:prstGeom>
          <a:noFill/>
        </p:spPr>
        <p:txBody>
          <a:bodyPr wrap="square" rtlCol="0">
            <a:spAutoFit/>
          </a:bodyPr>
          <a:lstStyle/>
          <a:p>
            <a:pPr algn="ctr"/>
            <a:r>
              <a:rPr lang="en-GB" sz="1600" b="1" dirty="0" err="1">
                <a:solidFill>
                  <a:srgbClr val="58555A"/>
                </a:solidFill>
                <a:latin typeface="Tahoma" panose="020B0604030504040204" pitchFamily="34" charset="0"/>
                <a:ea typeface="Tahoma" panose="020B0604030504040204" pitchFamily="34" charset="0"/>
                <a:cs typeface="Tahoma" panose="020B0604030504040204" pitchFamily="34" charset="0"/>
              </a:rPr>
              <a:t>skillsjersey</a:t>
            </a:r>
            <a:endParaRPr lang="en-GB" sz="1600" b="1" dirty="0">
              <a:solidFill>
                <a:srgbClr val="58555A"/>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9024107" y="5245758"/>
            <a:ext cx="2229046" cy="338554"/>
          </a:xfrm>
          <a:prstGeom prst="rect">
            <a:avLst/>
          </a:prstGeom>
          <a:noFill/>
        </p:spPr>
        <p:txBody>
          <a:bodyPr wrap="square" rtlCol="0">
            <a:spAutoFit/>
          </a:bodyPr>
          <a:lstStyle/>
          <a:p>
            <a:pPr algn="ctr"/>
            <a:r>
              <a:rPr lang="en-GB" sz="1600" b="1" dirty="0" err="1">
                <a:solidFill>
                  <a:srgbClr val="58555A"/>
                </a:solidFill>
                <a:latin typeface="Tahoma" panose="020B0604030504040204" pitchFamily="34" charset="0"/>
                <a:ea typeface="Tahoma" panose="020B0604030504040204" pitchFamily="34" charset="0"/>
                <a:cs typeface="Tahoma" panose="020B0604030504040204" pitchFamily="34" charset="0"/>
              </a:rPr>
              <a:t>skills_jersey</a:t>
            </a:r>
            <a:endParaRPr lang="en-GB" sz="1600" b="1" dirty="0">
              <a:solidFill>
                <a:srgbClr val="58555A"/>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331029" y="4371819"/>
            <a:ext cx="11967485" cy="923330"/>
          </a:xfrm>
          <a:prstGeom prst="rect">
            <a:avLst/>
          </a:prstGeom>
          <a:noFill/>
        </p:spPr>
        <p:txBody>
          <a:bodyPr wrap="square" rtlCol="0">
            <a:spAutoFit/>
          </a:bodyPr>
          <a:lstStyle/>
          <a:p>
            <a:pPr algn="ctr"/>
            <a:r>
              <a:rPr lang="en-GB" sz="5400" b="1" dirty="0">
                <a:solidFill>
                  <a:srgbClr val="58555A"/>
                </a:solidFill>
                <a:latin typeface="Tahoma" panose="020B0604030504040204" pitchFamily="34" charset="0"/>
                <a:ea typeface="Tahoma" panose="020B0604030504040204" pitchFamily="34" charset="0"/>
                <a:cs typeface="Tahoma" panose="020B0604030504040204" pitchFamily="34" charset="0"/>
              </a:rPr>
              <a:t>CONTACT US</a:t>
            </a:r>
          </a:p>
        </p:txBody>
      </p:sp>
    </p:spTree>
    <p:extLst>
      <p:ext uri="{BB962C8B-B14F-4D97-AF65-F5344CB8AC3E}">
        <p14:creationId xmlns:p14="http://schemas.microsoft.com/office/powerpoint/2010/main" val="49725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926062" y="-882366"/>
            <a:ext cx="10515601" cy="9231549"/>
          </a:xfrm>
          <a:prstGeom prst="ellipse">
            <a:avLst/>
          </a:prstGeom>
          <a:noFill/>
          <a:ln w="76200">
            <a:solidFill>
              <a:srgbClr val="58555A"/>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65" y="1239151"/>
            <a:ext cx="5370543" cy="41563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192" y="4622479"/>
            <a:ext cx="2576008" cy="176567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9192" y="2429530"/>
            <a:ext cx="3227172" cy="17756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5466" y="375411"/>
            <a:ext cx="3282696" cy="1636776"/>
          </a:xfrm>
          <a:prstGeom prst="rect">
            <a:avLst/>
          </a:prstGeom>
        </p:spPr>
      </p:pic>
      <p:sp>
        <p:nvSpPr>
          <p:cNvPr id="6" name="Rectangle 5"/>
          <p:cNvSpPr/>
          <p:nvPr/>
        </p:nvSpPr>
        <p:spPr>
          <a:xfrm>
            <a:off x="0" y="0"/>
            <a:ext cx="12192000" cy="6858000"/>
          </a:xfrm>
          <a:prstGeom prst="rect">
            <a:avLst/>
          </a:prstGeom>
          <a:noFill/>
          <a:ln w="76200">
            <a:solidFill>
              <a:srgbClr val="58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25457" y="5505318"/>
            <a:ext cx="5370543" cy="646331"/>
          </a:xfrm>
          <a:prstGeom prst="rect">
            <a:avLst/>
          </a:prstGeom>
          <a:noFill/>
        </p:spPr>
        <p:txBody>
          <a:bodyPr wrap="square" rtlCol="0">
            <a:spAutoFit/>
          </a:bodyPr>
          <a:lstStyle/>
          <a:p>
            <a:r>
              <a:rPr lang="en-GB" sz="3600" dirty="0">
                <a:solidFill>
                  <a:srgbClr val="58555A"/>
                </a:solidFill>
              </a:rPr>
              <a:t>An Island wide Skills Service</a:t>
            </a:r>
          </a:p>
        </p:txBody>
      </p:sp>
    </p:spTree>
    <p:extLst>
      <p:ext uri="{BB962C8B-B14F-4D97-AF65-F5344CB8AC3E}">
        <p14:creationId xmlns:p14="http://schemas.microsoft.com/office/powerpoint/2010/main" val="372047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7019" y="1244382"/>
            <a:ext cx="11477961" cy="3416320"/>
          </a:xfrm>
          <a:prstGeom prst="rect">
            <a:avLst/>
          </a:prstGeom>
          <a:noFill/>
        </p:spPr>
        <p:txBody>
          <a:bodyPr wrap="square" rtlCol="0">
            <a:spAutoFit/>
          </a:bodyPr>
          <a:lstStyle/>
          <a:p>
            <a:pPr algn="l"/>
            <a:r>
              <a:rPr lang="en-GB" sz="2400" u="sng" dirty="0">
                <a:latin typeface="Tahoma" panose="020B0604030504040204" pitchFamily="34" charset="0"/>
                <a:ea typeface="Tahoma" panose="020B0604030504040204" pitchFamily="34" charset="0"/>
                <a:cs typeface="Tahoma" panose="020B0604030504040204" pitchFamily="34" charset="0"/>
              </a:rPr>
              <a:t>Gatsby Benchmark 6: </a:t>
            </a:r>
            <a:r>
              <a:rPr lang="en-GB" sz="2400" b="1" i="0" u="sng" dirty="0">
                <a:effectLst/>
                <a:latin typeface="Lato" panose="020F0502020204030204" pitchFamily="34" charset="0"/>
              </a:rPr>
              <a:t>Experiences of workplaces</a:t>
            </a:r>
            <a:br>
              <a:rPr lang="en-GB" sz="2400" b="1" i="0" dirty="0">
                <a:effectLst/>
                <a:latin typeface="Lato" panose="020F0502020204030204" pitchFamily="34" charset="0"/>
              </a:rPr>
            </a:br>
            <a:endParaRPr lang="en-GB" sz="2400" b="1" i="0" dirty="0">
              <a:effectLst/>
              <a:latin typeface="Lato" panose="020F0502020204030204" pitchFamily="34" charset="0"/>
            </a:endParaRPr>
          </a:p>
          <a:p>
            <a:pPr algn="l"/>
            <a:r>
              <a:rPr lang="en-GB" sz="2400" b="0" i="0" dirty="0">
                <a:effectLst/>
                <a:latin typeface="Lato" panose="020F0502020204030204" pitchFamily="34" charset="0"/>
              </a:rPr>
              <a:t>Every pupil should have first-hand experiences of the workplace through work visits, work shadowing and/or work experience to help their exploration of career opportunities and expand their networks.</a:t>
            </a:r>
            <a:endParaRPr lang="en-GB" sz="2400" b="0" i="0" dirty="0">
              <a:effectLst/>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b="0" i="0" dirty="0">
                <a:effectLst/>
                <a:latin typeface="Lato" panose="020F0502020204030203" pitchFamily="34" charset="0"/>
              </a:rPr>
              <a:t>By the age of 16, every pupil should have had at least one experience of a workplace, additional to any part-time jobs they may have.</a:t>
            </a:r>
          </a:p>
          <a:p>
            <a:pPr algn="l"/>
            <a:endParaRPr lang="en-GB" sz="2400" b="0" i="0" dirty="0">
              <a:solidFill>
                <a:srgbClr val="0095DA"/>
              </a:solidFill>
              <a:effectLst/>
              <a:latin typeface="Lato" panose="020F0502020204030204" pitchFamily="34" charset="0"/>
            </a:endParaRPr>
          </a:p>
        </p:txBody>
      </p:sp>
      <p:sp>
        <p:nvSpPr>
          <p:cNvPr id="3" name="TextBox 2"/>
          <p:cNvSpPr txBox="1"/>
          <p:nvPr/>
        </p:nvSpPr>
        <p:spPr>
          <a:xfrm>
            <a:off x="1791919" y="390708"/>
            <a:ext cx="8804845" cy="647550"/>
          </a:xfrm>
          <a:prstGeom prst="rect">
            <a:avLst/>
          </a:prstGeom>
          <a:noFill/>
        </p:spPr>
        <p:txBody>
          <a:bodyPr wrap="square" rtlCol="0">
            <a:spAutoFit/>
          </a:bodyPr>
          <a:lstStyle/>
          <a:p>
            <a:pPr algn="ctr">
              <a:lnSpc>
                <a:spcPct val="80000"/>
              </a:lnSpc>
              <a:defRPr/>
            </a:pPr>
            <a:r>
              <a:rPr lang="en-US" sz="4400" b="1" dirty="0">
                <a:solidFill>
                  <a:srgbClr val="3399FF"/>
                </a:solidFill>
                <a:latin typeface="+mj-lt"/>
                <a:ea typeface="Tahoma" panose="020B0604030504040204" pitchFamily="34" charset="0"/>
                <a:cs typeface="Tahoma" panose="020B0604030504040204" pitchFamily="34" charset="0"/>
              </a:rPr>
              <a:t>Why do students do Trident?</a:t>
            </a:r>
          </a:p>
        </p:txBody>
      </p:sp>
      <p:pic>
        <p:nvPicPr>
          <p:cNvPr id="1026" name="Picture 2" descr="Gatsby Benchmarks - Cowley International College - St Helens">
            <a:extLst>
              <a:ext uri="{FF2B5EF4-FFF2-40B4-BE49-F238E27FC236}">
                <a16:creationId xmlns:a16="http://schemas.microsoft.com/office/drawing/2014/main" id="{359FDB2C-0CD5-F41F-05BA-45F212E8D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189" y="4304572"/>
            <a:ext cx="4764405" cy="24277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7623F2-9B3B-DABD-9CDC-C2B47827172C}"/>
              </a:ext>
            </a:extLst>
          </p:cNvPr>
          <p:cNvSpPr/>
          <p:nvPr/>
        </p:nvSpPr>
        <p:spPr>
          <a:xfrm>
            <a:off x="8485821" y="5484312"/>
            <a:ext cx="1131570" cy="982980"/>
          </a:xfrm>
          <a:prstGeom prst="rect">
            <a:avLst/>
          </a:prstGeom>
          <a:noFill/>
          <a:ln w="762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311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F83A-FDB3-6585-E541-CC51ADF6E0B2}"/>
              </a:ext>
            </a:extLst>
          </p:cNvPr>
          <p:cNvSpPr>
            <a:spLocks noGrp="1"/>
          </p:cNvSpPr>
          <p:nvPr>
            <p:ph type="title"/>
          </p:nvPr>
        </p:nvSpPr>
        <p:spPr>
          <a:xfrm>
            <a:off x="2634615" y="342265"/>
            <a:ext cx="6922770" cy="1325563"/>
          </a:xfrm>
        </p:spPr>
        <p:txBody>
          <a:bodyPr/>
          <a:lstStyle/>
          <a:p>
            <a:r>
              <a:rPr lang="en-GB" b="1" dirty="0">
                <a:solidFill>
                  <a:srgbClr val="0095DA"/>
                </a:solidFill>
              </a:rPr>
              <a:t>Trident Placement Dates 2024</a:t>
            </a:r>
          </a:p>
        </p:txBody>
      </p:sp>
      <p:graphicFrame>
        <p:nvGraphicFramePr>
          <p:cNvPr id="4" name="Table 4">
            <a:extLst>
              <a:ext uri="{FF2B5EF4-FFF2-40B4-BE49-F238E27FC236}">
                <a16:creationId xmlns:a16="http://schemas.microsoft.com/office/drawing/2014/main" id="{9C48569B-23A8-ED1B-97A8-72AEB29103C9}"/>
              </a:ext>
            </a:extLst>
          </p:cNvPr>
          <p:cNvGraphicFramePr>
            <a:graphicFrameLocks noGrp="1"/>
          </p:cNvGraphicFramePr>
          <p:nvPr>
            <p:ph idx="1"/>
          </p:nvPr>
        </p:nvGraphicFramePr>
        <p:xfrm>
          <a:off x="838200" y="1825625"/>
          <a:ext cx="10515600" cy="3708400"/>
        </p:xfrm>
        <a:graphic>
          <a:graphicData uri="http://schemas.openxmlformats.org/drawingml/2006/table">
            <a:tbl>
              <a:tblPr firstRow="1" bandRow="1">
                <a:tableStyleId>{5C22544A-7EE6-4342-B048-85BDC9FD1C3A}</a:tableStyleId>
              </a:tblPr>
              <a:tblGrid>
                <a:gridCol w="3459480">
                  <a:extLst>
                    <a:ext uri="{9D8B030D-6E8A-4147-A177-3AD203B41FA5}">
                      <a16:colId xmlns:a16="http://schemas.microsoft.com/office/drawing/2014/main" val="2093359456"/>
                    </a:ext>
                  </a:extLst>
                </a:gridCol>
                <a:gridCol w="7056120">
                  <a:extLst>
                    <a:ext uri="{9D8B030D-6E8A-4147-A177-3AD203B41FA5}">
                      <a16:colId xmlns:a16="http://schemas.microsoft.com/office/drawing/2014/main" val="67932300"/>
                    </a:ext>
                  </a:extLst>
                </a:gridCol>
              </a:tblGrid>
              <a:tr h="370840">
                <a:tc>
                  <a:txBody>
                    <a:bodyPr/>
                    <a:lstStyle/>
                    <a:p>
                      <a:r>
                        <a:rPr lang="en-GB" dirty="0"/>
                        <a:t>School</a:t>
                      </a:r>
                    </a:p>
                  </a:txBody>
                  <a:tcPr/>
                </a:tc>
                <a:tc>
                  <a:txBody>
                    <a:bodyPr/>
                    <a:lstStyle/>
                    <a:p>
                      <a:r>
                        <a:rPr lang="en-GB" dirty="0"/>
                        <a:t>Dates</a:t>
                      </a:r>
                    </a:p>
                  </a:txBody>
                  <a:tcPr/>
                </a:tc>
                <a:extLst>
                  <a:ext uri="{0D108BD9-81ED-4DB2-BD59-A6C34878D82A}">
                    <a16:rowId xmlns:a16="http://schemas.microsoft.com/office/drawing/2014/main" val="4163317533"/>
                  </a:ext>
                </a:extLst>
              </a:tr>
              <a:tr h="370840">
                <a:tc>
                  <a:txBody>
                    <a:bodyPr/>
                    <a:lstStyle/>
                    <a:p>
                      <a:r>
                        <a:rPr lang="en-GB" dirty="0"/>
                        <a:t>Hautlieu School</a:t>
                      </a:r>
                    </a:p>
                  </a:txBody>
                  <a:tcPr/>
                </a:tc>
                <a:tc>
                  <a:txBody>
                    <a:bodyPr/>
                    <a:lstStyle/>
                    <a:p>
                      <a:r>
                        <a:rPr lang="en-GB" sz="1800" kern="1200" dirty="0">
                          <a:solidFill>
                            <a:schemeClr val="dk1"/>
                          </a:solidFill>
                          <a:effectLst/>
                          <a:latin typeface="+mn-lt"/>
                          <a:ea typeface="+mn-ea"/>
                          <a:cs typeface="+mn-cs"/>
                        </a:rPr>
                        <a:t>Monday 29th January –  Friday 9th February</a:t>
                      </a:r>
                      <a:endParaRPr lang="en-GB" dirty="0"/>
                    </a:p>
                  </a:txBody>
                  <a:tcPr/>
                </a:tc>
                <a:extLst>
                  <a:ext uri="{0D108BD9-81ED-4DB2-BD59-A6C34878D82A}">
                    <a16:rowId xmlns:a16="http://schemas.microsoft.com/office/drawing/2014/main" val="2336256129"/>
                  </a:ext>
                </a:extLst>
              </a:tr>
              <a:tr h="370840">
                <a:tc>
                  <a:txBody>
                    <a:bodyPr/>
                    <a:lstStyle/>
                    <a:p>
                      <a:r>
                        <a:rPr lang="en-GB" dirty="0"/>
                        <a:t>Beaulieu Convent School</a:t>
                      </a:r>
                    </a:p>
                  </a:txBody>
                  <a:tcPr/>
                </a:tc>
                <a:tc>
                  <a:txBody>
                    <a:bodyPr/>
                    <a:lstStyle/>
                    <a:p>
                      <a:r>
                        <a:rPr lang="en-GB" sz="1800" kern="1200" dirty="0">
                          <a:solidFill>
                            <a:schemeClr val="dk1"/>
                          </a:solidFill>
                          <a:effectLst/>
                          <a:latin typeface="+mn-lt"/>
                          <a:ea typeface="+mn-ea"/>
                          <a:cs typeface="+mn-cs"/>
                        </a:rPr>
                        <a:t>Monday 26</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February – Friday 8</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March </a:t>
                      </a:r>
                      <a:endParaRPr lang="en-GB" dirty="0"/>
                    </a:p>
                  </a:txBody>
                  <a:tcPr/>
                </a:tc>
                <a:extLst>
                  <a:ext uri="{0D108BD9-81ED-4DB2-BD59-A6C34878D82A}">
                    <a16:rowId xmlns:a16="http://schemas.microsoft.com/office/drawing/2014/main" val="3058455805"/>
                  </a:ext>
                </a:extLst>
              </a:tr>
              <a:tr h="370840">
                <a:tc>
                  <a:txBody>
                    <a:bodyPr/>
                    <a:lstStyle/>
                    <a:p>
                      <a:r>
                        <a:rPr lang="en-GB" dirty="0"/>
                        <a:t>Les Quennevais School</a:t>
                      </a:r>
                    </a:p>
                  </a:txBody>
                  <a:tcPr/>
                </a:tc>
                <a:tc>
                  <a:txBody>
                    <a:bodyPr/>
                    <a:lstStyle/>
                    <a:p>
                      <a:r>
                        <a:rPr lang="en-GB" sz="1800" kern="1200" dirty="0">
                          <a:solidFill>
                            <a:schemeClr val="dk1"/>
                          </a:solidFill>
                          <a:effectLst/>
                          <a:latin typeface="+mn-lt"/>
                          <a:ea typeface="+mn-ea"/>
                          <a:cs typeface="+mn-cs"/>
                        </a:rPr>
                        <a:t>Monday 11</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March –  Friday 22</a:t>
                      </a:r>
                      <a:r>
                        <a:rPr lang="en-GB" sz="1800" kern="1200" baseline="30000" dirty="0">
                          <a:solidFill>
                            <a:schemeClr val="dk1"/>
                          </a:solidFill>
                          <a:effectLst/>
                          <a:latin typeface="+mn-lt"/>
                          <a:ea typeface="+mn-ea"/>
                          <a:cs typeface="+mn-cs"/>
                        </a:rPr>
                        <a:t>nd</a:t>
                      </a:r>
                      <a:r>
                        <a:rPr lang="en-GB" sz="1800" kern="1200" dirty="0">
                          <a:solidFill>
                            <a:schemeClr val="dk1"/>
                          </a:solidFill>
                          <a:effectLst/>
                          <a:latin typeface="+mn-lt"/>
                          <a:ea typeface="+mn-ea"/>
                          <a:cs typeface="+mn-cs"/>
                        </a:rPr>
                        <a:t> March</a:t>
                      </a:r>
                      <a:endParaRPr lang="en-GB" dirty="0"/>
                    </a:p>
                  </a:txBody>
                  <a:tcPr/>
                </a:tc>
                <a:extLst>
                  <a:ext uri="{0D108BD9-81ED-4DB2-BD59-A6C34878D82A}">
                    <a16:rowId xmlns:a16="http://schemas.microsoft.com/office/drawing/2014/main" val="4154393061"/>
                  </a:ext>
                </a:extLst>
              </a:tr>
              <a:tr h="370840">
                <a:tc>
                  <a:txBody>
                    <a:bodyPr/>
                    <a:lstStyle/>
                    <a:p>
                      <a:r>
                        <a:rPr lang="en-GB" dirty="0"/>
                        <a:t>Grainville School</a:t>
                      </a:r>
                    </a:p>
                  </a:txBody>
                  <a:tcPr/>
                </a:tc>
                <a:tc>
                  <a:txBody>
                    <a:bodyPr/>
                    <a:lstStyle/>
                    <a:p>
                      <a:r>
                        <a:rPr lang="en-GB" sz="1800" kern="1200" dirty="0">
                          <a:solidFill>
                            <a:schemeClr val="dk1"/>
                          </a:solidFill>
                          <a:effectLst/>
                          <a:latin typeface="+mn-lt"/>
                          <a:ea typeface="+mn-ea"/>
                          <a:cs typeface="+mn-cs"/>
                        </a:rPr>
                        <a:t>Monday 03</a:t>
                      </a:r>
                      <a:r>
                        <a:rPr lang="en-GB" sz="1800" kern="1200" baseline="30000" dirty="0">
                          <a:solidFill>
                            <a:schemeClr val="dk1"/>
                          </a:solidFill>
                          <a:effectLst/>
                          <a:latin typeface="+mn-lt"/>
                          <a:ea typeface="+mn-ea"/>
                          <a:cs typeface="+mn-cs"/>
                        </a:rPr>
                        <a:t>rd</a:t>
                      </a:r>
                      <a:r>
                        <a:rPr lang="en-GB" sz="1800" kern="1200" dirty="0">
                          <a:solidFill>
                            <a:schemeClr val="dk1"/>
                          </a:solidFill>
                          <a:effectLst/>
                          <a:latin typeface="+mn-lt"/>
                          <a:ea typeface="+mn-ea"/>
                          <a:cs typeface="+mn-cs"/>
                        </a:rPr>
                        <a:t> June –  Friday 14</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June</a:t>
                      </a:r>
                      <a:endParaRPr lang="en-GB" dirty="0"/>
                    </a:p>
                  </a:txBody>
                  <a:tcPr/>
                </a:tc>
                <a:extLst>
                  <a:ext uri="{0D108BD9-81ED-4DB2-BD59-A6C34878D82A}">
                    <a16:rowId xmlns:a16="http://schemas.microsoft.com/office/drawing/2014/main" val="2718128320"/>
                  </a:ext>
                </a:extLst>
              </a:tr>
              <a:tr h="370840">
                <a:tc>
                  <a:txBody>
                    <a:bodyPr/>
                    <a:lstStyle/>
                    <a:p>
                      <a:r>
                        <a:rPr lang="en-GB" dirty="0"/>
                        <a:t>Victoria College</a:t>
                      </a:r>
                    </a:p>
                  </a:txBody>
                  <a:tcPr/>
                </a:tc>
                <a:tc>
                  <a:txBody>
                    <a:bodyPr/>
                    <a:lstStyle/>
                    <a:p>
                      <a:r>
                        <a:rPr lang="en-GB" sz="1800" kern="1200" dirty="0">
                          <a:solidFill>
                            <a:schemeClr val="dk1"/>
                          </a:solidFill>
                          <a:effectLst/>
                          <a:latin typeface="+mn-lt"/>
                          <a:ea typeface="+mn-ea"/>
                          <a:cs typeface="+mn-cs"/>
                        </a:rPr>
                        <a:t>Monday 03</a:t>
                      </a:r>
                      <a:r>
                        <a:rPr lang="en-GB" sz="1800" kern="1200" baseline="30000" dirty="0">
                          <a:solidFill>
                            <a:schemeClr val="dk1"/>
                          </a:solidFill>
                          <a:effectLst/>
                          <a:latin typeface="+mn-lt"/>
                          <a:ea typeface="+mn-ea"/>
                          <a:cs typeface="+mn-cs"/>
                        </a:rPr>
                        <a:t>rd</a:t>
                      </a:r>
                      <a:r>
                        <a:rPr lang="en-GB" sz="1800" kern="1200" dirty="0">
                          <a:solidFill>
                            <a:schemeClr val="dk1"/>
                          </a:solidFill>
                          <a:effectLst/>
                          <a:latin typeface="+mn-lt"/>
                          <a:ea typeface="+mn-ea"/>
                          <a:cs typeface="+mn-cs"/>
                        </a:rPr>
                        <a:t> June –  Friday 14</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June</a:t>
                      </a:r>
                      <a:endParaRPr lang="en-GB" dirty="0"/>
                    </a:p>
                  </a:txBody>
                  <a:tcPr/>
                </a:tc>
                <a:extLst>
                  <a:ext uri="{0D108BD9-81ED-4DB2-BD59-A6C34878D82A}">
                    <a16:rowId xmlns:a16="http://schemas.microsoft.com/office/drawing/2014/main" val="2635097834"/>
                  </a:ext>
                </a:extLst>
              </a:tr>
              <a:tr h="370840">
                <a:tc>
                  <a:txBody>
                    <a:bodyPr/>
                    <a:lstStyle/>
                    <a:p>
                      <a:r>
                        <a:rPr lang="en-GB" dirty="0"/>
                        <a:t>Le Rocquier School</a:t>
                      </a:r>
                    </a:p>
                  </a:txBody>
                  <a:tcPr/>
                </a:tc>
                <a:tc>
                  <a:txBody>
                    <a:bodyPr/>
                    <a:lstStyle/>
                    <a:p>
                      <a:r>
                        <a:rPr lang="en-GB" sz="1800" kern="1200" dirty="0">
                          <a:solidFill>
                            <a:schemeClr val="dk1"/>
                          </a:solidFill>
                          <a:effectLst/>
                          <a:latin typeface="+mn-lt"/>
                          <a:ea typeface="+mn-ea"/>
                          <a:cs typeface="+mn-cs"/>
                        </a:rPr>
                        <a:t>Monday 17</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June –  Friday 28</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June</a:t>
                      </a:r>
                      <a:endParaRPr lang="en-GB" dirty="0"/>
                    </a:p>
                  </a:txBody>
                  <a:tcPr/>
                </a:tc>
                <a:extLst>
                  <a:ext uri="{0D108BD9-81ED-4DB2-BD59-A6C34878D82A}">
                    <a16:rowId xmlns:a16="http://schemas.microsoft.com/office/drawing/2014/main" val="2637369826"/>
                  </a:ext>
                </a:extLst>
              </a:tr>
              <a:tr h="370840">
                <a:tc>
                  <a:txBody>
                    <a:bodyPr/>
                    <a:lstStyle/>
                    <a:p>
                      <a:r>
                        <a:rPr lang="en-GB" dirty="0"/>
                        <a:t>De La Salle College</a:t>
                      </a:r>
                    </a:p>
                  </a:txBody>
                  <a:tcPr/>
                </a:tc>
                <a:tc>
                  <a:txBody>
                    <a:bodyPr/>
                    <a:lstStyle/>
                    <a:p>
                      <a:r>
                        <a:rPr lang="en-GB" sz="1800" kern="1200" dirty="0">
                          <a:solidFill>
                            <a:schemeClr val="dk1"/>
                          </a:solidFill>
                          <a:effectLst/>
                          <a:latin typeface="+mn-lt"/>
                          <a:ea typeface="+mn-ea"/>
                          <a:cs typeface="+mn-cs"/>
                        </a:rPr>
                        <a:t>Monday 17</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June –  Friday 28</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June</a:t>
                      </a:r>
                      <a:endParaRPr lang="en-GB" dirty="0"/>
                    </a:p>
                  </a:txBody>
                  <a:tcPr/>
                </a:tc>
                <a:extLst>
                  <a:ext uri="{0D108BD9-81ED-4DB2-BD59-A6C34878D82A}">
                    <a16:rowId xmlns:a16="http://schemas.microsoft.com/office/drawing/2014/main" val="457185926"/>
                  </a:ext>
                </a:extLst>
              </a:tr>
              <a:tr h="370840">
                <a:tc>
                  <a:txBody>
                    <a:bodyPr/>
                    <a:lstStyle/>
                    <a:p>
                      <a:r>
                        <a:rPr lang="en-GB" dirty="0"/>
                        <a:t>Haute Vallee School</a:t>
                      </a:r>
                    </a:p>
                  </a:txBody>
                  <a:tcPr/>
                </a:tc>
                <a:tc>
                  <a:txBody>
                    <a:bodyPr/>
                    <a:lstStyle/>
                    <a:p>
                      <a:r>
                        <a:rPr lang="en-GB" sz="1800" kern="1200" dirty="0">
                          <a:solidFill>
                            <a:schemeClr val="dk1"/>
                          </a:solidFill>
                          <a:effectLst/>
                          <a:latin typeface="+mn-lt"/>
                          <a:ea typeface="+mn-ea"/>
                          <a:cs typeface="+mn-cs"/>
                        </a:rPr>
                        <a:t>Monday 8</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July – Friday 19</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July</a:t>
                      </a:r>
                      <a:endParaRPr lang="en-GB" dirty="0"/>
                    </a:p>
                  </a:txBody>
                  <a:tcPr/>
                </a:tc>
                <a:extLst>
                  <a:ext uri="{0D108BD9-81ED-4DB2-BD59-A6C34878D82A}">
                    <a16:rowId xmlns:a16="http://schemas.microsoft.com/office/drawing/2014/main" val="1653445942"/>
                  </a:ext>
                </a:extLst>
              </a:tr>
              <a:tr h="370840">
                <a:tc>
                  <a:txBody>
                    <a:bodyPr/>
                    <a:lstStyle/>
                    <a:p>
                      <a:r>
                        <a:rPr lang="en-GB" dirty="0"/>
                        <a:t>Jersey College for Girls</a:t>
                      </a:r>
                    </a:p>
                  </a:txBody>
                  <a:tcPr/>
                </a:tc>
                <a:tc>
                  <a:txBody>
                    <a:bodyPr/>
                    <a:lstStyle/>
                    <a:p>
                      <a:r>
                        <a:rPr lang="en-GB" sz="1800" kern="1200" dirty="0">
                          <a:solidFill>
                            <a:schemeClr val="dk1"/>
                          </a:solidFill>
                          <a:effectLst/>
                          <a:latin typeface="+mn-lt"/>
                          <a:ea typeface="+mn-ea"/>
                          <a:cs typeface="+mn-cs"/>
                        </a:rPr>
                        <a:t>Monday 8</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July – Friday 19</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July</a:t>
                      </a:r>
                      <a:endParaRPr lang="en-GB" dirty="0"/>
                    </a:p>
                  </a:txBody>
                  <a:tcPr/>
                </a:tc>
                <a:extLst>
                  <a:ext uri="{0D108BD9-81ED-4DB2-BD59-A6C34878D82A}">
                    <a16:rowId xmlns:a16="http://schemas.microsoft.com/office/drawing/2014/main" val="1086117071"/>
                  </a:ext>
                </a:extLst>
              </a:tr>
            </a:tbl>
          </a:graphicData>
        </a:graphic>
      </p:graphicFrame>
    </p:spTree>
    <p:extLst>
      <p:ext uri="{BB962C8B-B14F-4D97-AF65-F5344CB8AC3E}">
        <p14:creationId xmlns:p14="http://schemas.microsoft.com/office/powerpoint/2010/main" val="402337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352904"/>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228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8562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48" y="-3419901"/>
            <a:ext cx="15459958" cy="6215337"/>
          </a:xfrm>
          <a:prstGeom prst="rect">
            <a:avLst/>
          </a:prstGeom>
        </p:spPr>
      </p:pic>
      <p:sp>
        <p:nvSpPr>
          <p:cNvPr id="7" name="TextBox 6"/>
          <p:cNvSpPr txBox="1"/>
          <p:nvPr/>
        </p:nvSpPr>
        <p:spPr>
          <a:xfrm>
            <a:off x="4473886" y="1058935"/>
            <a:ext cx="6661128" cy="5386090"/>
          </a:xfrm>
          <a:prstGeom prst="rect">
            <a:avLst/>
          </a:prstGeom>
          <a:noFill/>
        </p:spPr>
        <p:txBody>
          <a:bodyPr wrap="square" rtlCol="0">
            <a:spAutoFit/>
          </a:bodyPr>
          <a:lstStyle/>
          <a:p>
            <a:r>
              <a:rPr lang="en-US" altLang="en-US" sz="4400" b="1" dirty="0">
                <a:solidFill>
                  <a:srgbClr val="0095DA"/>
                </a:solidFill>
                <a:latin typeface="+mj-lt"/>
                <a:ea typeface="Tahoma" panose="020B0604030504040204" pitchFamily="34" charset="0"/>
                <a:cs typeface="Tahoma" panose="020B0604030504040204" pitchFamily="34" charset="0"/>
              </a:rPr>
              <a:t>Two Options:</a:t>
            </a:r>
          </a:p>
          <a:p>
            <a:endParaRPr lang="en-US" altLang="en-US" sz="4400" b="1" dirty="0">
              <a:solidFill>
                <a:srgbClr val="0095DA"/>
              </a:solidFill>
              <a:latin typeface="+mj-lt"/>
              <a:ea typeface="Tahoma" panose="020B0604030504040204" pitchFamily="34" charset="0"/>
              <a:cs typeface="Tahoma" panose="020B0604030504040204" pitchFamily="34" charset="0"/>
            </a:endParaRPr>
          </a:p>
          <a:p>
            <a:r>
              <a:rPr lang="en-US" altLang="en-US" sz="4400" b="1" dirty="0">
                <a:latin typeface="+mj-lt"/>
                <a:ea typeface="Tahoma" panose="020B0604030504040204" pitchFamily="34" charset="0"/>
                <a:cs typeface="Tahoma" panose="020B0604030504040204" pitchFamily="34" charset="0"/>
              </a:rPr>
              <a:t>Choose From The Website </a:t>
            </a:r>
          </a:p>
          <a:p>
            <a:pPr>
              <a:buClr>
                <a:srgbClr val="3399FF"/>
              </a:buClr>
            </a:pPr>
            <a:endParaRPr lang="en-US" altLang="en-US" sz="4400" b="1" dirty="0">
              <a:latin typeface="+mj-lt"/>
              <a:ea typeface="Tahoma" panose="020B0604030504040204" pitchFamily="34" charset="0"/>
              <a:cs typeface="Tahoma" panose="020B0604030504040204" pitchFamily="34" charset="0"/>
            </a:endParaRPr>
          </a:p>
          <a:p>
            <a:pPr>
              <a:buClr>
                <a:srgbClr val="3399FF"/>
              </a:buClr>
            </a:pPr>
            <a:r>
              <a:rPr lang="en-US" altLang="en-US" sz="4400" b="1" u="sng" dirty="0">
                <a:latin typeface="+mj-lt"/>
                <a:ea typeface="Tahoma" panose="020B0604030504040204" pitchFamily="34" charset="0"/>
                <a:cs typeface="Tahoma" panose="020B0604030504040204" pitchFamily="34" charset="0"/>
              </a:rPr>
              <a:t>OR</a:t>
            </a:r>
          </a:p>
          <a:p>
            <a:endParaRPr lang="en-US" altLang="en-US" sz="4400" b="1" dirty="0">
              <a:latin typeface="+mj-lt"/>
              <a:ea typeface="Tahoma" panose="020B0604030504040204" pitchFamily="34" charset="0"/>
              <a:cs typeface="Tahoma" panose="020B0604030504040204" pitchFamily="34" charset="0"/>
            </a:endParaRPr>
          </a:p>
          <a:p>
            <a:r>
              <a:rPr lang="en-US" altLang="en-US" sz="4400" b="1" dirty="0">
                <a:latin typeface="+mj-lt"/>
                <a:ea typeface="Tahoma" panose="020B0604030504040204" pitchFamily="34" charset="0"/>
                <a:cs typeface="Tahoma" panose="020B0604030504040204" pitchFamily="34" charset="0"/>
              </a:rPr>
              <a:t>Arrange an Own Placement </a:t>
            </a:r>
          </a:p>
          <a:p>
            <a:pPr>
              <a:buClr>
                <a:srgbClr val="3399FF"/>
              </a:buClr>
            </a:pPr>
            <a:endParaRPr lang="en-US" altLang="en-US" sz="3600" b="1" u="sng" dirty="0">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7">
            <a:extLst>
              <a:ext uri="{FF2B5EF4-FFF2-40B4-BE49-F238E27FC236}">
                <a16:creationId xmlns:a16="http://schemas.microsoft.com/office/drawing/2014/main" id="{90EF1016-E46B-8678-93D7-0F457BB5AD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9211" y="1296988"/>
            <a:ext cx="2843213" cy="2132012"/>
          </a:xfrm>
          <a:prstGeom prst="rect">
            <a:avLst/>
          </a:prstGeom>
        </p:spPr>
      </p:pic>
      <p:pic>
        <p:nvPicPr>
          <p:cNvPr id="9" name="Content Placeholder 6">
            <a:extLst>
              <a:ext uri="{FF2B5EF4-FFF2-40B4-BE49-F238E27FC236}">
                <a16:creationId xmlns:a16="http://schemas.microsoft.com/office/drawing/2014/main" id="{2051B941-E70C-608F-03DF-834BD1701C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56986" y="3751980"/>
            <a:ext cx="2865438" cy="2149475"/>
          </a:xfrm>
          <a:prstGeom prst="rect">
            <a:avLst/>
          </a:prstGeom>
        </p:spPr>
      </p:pic>
    </p:spTree>
    <p:extLst>
      <p:ext uri="{BB962C8B-B14F-4D97-AF65-F5344CB8AC3E}">
        <p14:creationId xmlns:p14="http://schemas.microsoft.com/office/powerpoint/2010/main" val="168755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hard hat working on a machine&#10;&#10;Description automatically generated">
            <a:extLst>
              <a:ext uri="{FF2B5EF4-FFF2-40B4-BE49-F238E27FC236}">
                <a16:creationId xmlns:a16="http://schemas.microsoft.com/office/drawing/2014/main" id="{6237F906-BCFD-4CA8-9339-E1AF1AAD0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93" y="290590"/>
            <a:ext cx="11159067" cy="6276820"/>
          </a:xfrm>
          <a:prstGeom prst="rect">
            <a:avLst/>
          </a:prstGeom>
        </p:spPr>
      </p:pic>
    </p:spTree>
    <p:extLst>
      <p:ext uri="{BB962C8B-B14F-4D97-AF65-F5344CB8AC3E}">
        <p14:creationId xmlns:p14="http://schemas.microsoft.com/office/powerpoint/2010/main" val="231751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39"/>
            <a:ext cx="12192000" cy="80663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386661"/>
            <a:ext cx="12192000" cy="50509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176452" y="3176453"/>
            <a:ext cx="6858000" cy="50509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8510452" y="3210209"/>
            <a:ext cx="6858000" cy="50509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89412" y="3176214"/>
            <a:ext cx="3044858" cy="1661993"/>
          </a:xfrm>
          <a:prstGeom prst="rect">
            <a:avLst/>
          </a:prstGeom>
          <a:no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Administrate the grant application process</a:t>
            </a:r>
          </a:p>
          <a:p>
            <a:endParaRPr lang="en-GB" dirty="0"/>
          </a:p>
        </p:txBody>
      </p:sp>
      <p:sp>
        <p:nvSpPr>
          <p:cNvPr id="11" name="TextBox 10"/>
          <p:cNvSpPr txBox="1"/>
          <p:nvPr/>
        </p:nvSpPr>
        <p:spPr>
          <a:xfrm>
            <a:off x="5023087" y="2960772"/>
            <a:ext cx="2422689" cy="2092881"/>
          </a:xfrm>
          <a:prstGeom prst="rect">
            <a:avLst/>
          </a:prstGeom>
          <a:no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One to one appointments with students and parents</a:t>
            </a:r>
          </a:p>
          <a:p>
            <a:endParaRPr lang="en-GB" dirty="0"/>
          </a:p>
        </p:txBody>
      </p:sp>
      <p:sp>
        <p:nvSpPr>
          <p:cNvPr id="2" name="Rectangle 1"/>
          <p:cNvSpPr/>
          <p:nvPr/>
        </p:nvSpPr>
        <p:spPr>
          <a:xfrm>
            <a:off x="2324383" y="2374461"/>
            <a:ext cx="3163235" cy="707886"/>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Brief overview of Post 18 options </a:t>
            </a:r>
          </a:p>
        </p:txBody>
      </p:sp>
      <p:sp>
        <p:nvSpPr>
          <p:cNvPr id="7" name="Rectangle 6"/>
          <p:cNvSpPr/>
          <p:nvPr/>
        </p:nvSpPr>
        <p:spPr>
          <a:xfrm>
            <a:off x="6308272" y="2368672"/>
            <a:ext cx="3395223" cy="1015663"/>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Key considerations when looking at going to university</a:t>
            </a:r>
          </a:p>
        </p:txBody>
      </p:sp>
      <p:sp>
        <p:nvSpPr>
          <p:cNvPr id="8" name="Rectangle 7"/>
          <p:cNvSpPr/>
          <p:nvPr/>
        </p:nvSpPr>
        <p:spPr>
          <a:xfrm>
            <a:off x="2324383" y="4545821"/>
            <a:ext cx="3207514" cy="1015663"/>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Look at the different ways to gain a University education</a:t>
            </a:r>
          </a:p>
        </p:txBody>
      </p:sp>
      <p:sp>
        <p:nvSpPr>
          <p:cNvPr id="18" name="Rectangle 17"/>
          <p:cNvSpPr/>
          <p:nvPr/>
        </p:nvSpPr>
        <p:spPr>
          <a:xfrm>
            <a:off x="6562878" y="4597769"/>
            <a:ext cx="2886009" cy="707886"/>
          </a:xfrm>
          <a:prstGeom prst="rect">
            <a:avLst/>
          </a:prstGeom>
        </p:spPr>
        <p:txBody>
          <a:bodyPr wrap="square">
            <a:spAutoFit/>
          </a:bodyPr>
          <a:lstStyle/>
          <a:p>
            <a:pPr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Know how to research university choices</a:t>
            </a:r>
          </a:p>
        </p:txBody>
      </p:sp>
      <p:sp>
        <p:nvSpPr>
          <p:cNvPr id="10" name="TextBox 9"/>
          <p:cNvSpPr txBox="1"/>
          <p:nvPr/>
        </p:nvSpPr>
        <p:spPr>
          <a:xfrm>
            <a:off x="2820865" y="132675"/>
            <a:ext cx="6550269" cy="646331"/>
          </a:xfrm>
          <a:prstGeom prst="rect">
            <a:avLst/>
          </a:prstGeom>
          <a:noFill/>
        </p:spPr>
        <p:txBody>
          <a:bodyPr wrap="square" rtlCol="0">
            <a:spAutoFit/>
          </a:bodyPr>
          <a:lstStyle/>
          <a:p>
            <a:pPr algn="ctr"/>
            <a:r>
              <a:rPr lang="en-US" altLang="en-US" sz="3600" b="1" dirty="0">
                <a:solidFill>
                  <a:srgbClr val="3399FF"/>
                </a:solidFill>
                <a:latin typeface="Tahoma" panose="020B0604030504040204" pitchFamily="34" charset="0"/>
                <a:ea typeface="Tahoma" panose="020B0604030504040204" pitchFamily="34" charset="0"/>
                <a:cs typeface="Tahoma" panose="020B0604030504040204" pitchFamily="34" charset="0"/>
              </a:rPr>
              <a:t>    </a:t>
            </a:r>
            <a:r>
              <a:rPr lang="en-US" altLang="en-US" sz="3600" b="1" dirty="0">
                <a:solidFill>
                  <a:srgbClr val="3399FF"/>
                </a:solidFill>
                <a:latin typeface="+mj-lt"/>
                <a:ea typeface="Tahoma" panose="020B0604030504040204" pitchFamily="34" charset="0"/>
                <a:cs typeface="Tahoma" panose="020B0604030504040204" pitchFamily="34" charset="0"/>
              </a:rPr>
              <a:t>The Trident Website</a:t>
            </a:r>
            <a:endParaRPr lang="en-GB" sz="3600" b="1"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801841" y="1140644"/>
            <a:ext cx="10638693" cy="5133713"/>
          </a:xfrm>
          <a:prstGeom prst="rect">
            <a:avLst/>
          </a:prstGeom>
          <a:noFill/>
        </p:spPr>
        <p:txBody>
          <a:bodyPr wrap="square" rtlCol="0">
            <a:spAutoFit/>
          </a:bodyPr>
          <a:lstStyle/>
          <a:p>
            <a:pPr marL="342900" indent="-342900">
              <a:lnSpc>
                <a:spcPct val="90000"/>
              </a:lnSpc>
              <a:buClr>
                <a:srgbClr val="3399FF"/>
              </a:buClr>
              <a:buFont typeface="Arial" panose="020B0604020202020204" pitchFamily="34" charset="0"/>
              <a:buChar char="•"/>
              <a:defRPr/>
            </a:pPr>
            <a:r>
              <a:rPr lang="en-US" sz="3600" dirty="0">
                <a:latin typeface="Tahoma" panose="020B0604030504040204" pitchFamily="34" charset="0"/>
                <a:ea typeface="Tahoma" panose="020B0604030504040204" pitchFamily="34" charset="0"/>
                <a:cs typeface="Tahoma" panose="020B0604030504040204" pitchFamily="34" charset="0"/>
              </a:rPr>
              <a:t>Student login - username and password (details provided by Trident)</a:t>
            </a:r>
          </a:p>
          <a:p>
            <a:pPr marL="342900" indent="-342900">
              <a:buClr>
                <a:srgbClr val="3399FF"/>
              </a:buClr>
              <a:buFont typeface="Arial" panose="020B0604020202020204" pitchFamily="34" charset="0"/>
              <a:buChar char="•"/>
              <a:defRPr/>
            </a:pPr>
            <a:endParaRPr lang="en-US" sz="36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rgbClr val="3399FF"/>
              </a:buClr>
              <a:buFont typeface="Arial" panose="020B0604020202020204" pitchFamily="34" charset="0"/>
              <a:buChar char="•"/>
              <a:defRPr/>
            </a:pPr>
            <a:r>
              <a:rPr lang="en-US" sz="3600" dirty="0">
                <a:latin typeface="Tahoma" panose="020B0604030504040204" pitchFamily="34" charset="0"/>
                <a:ea typeface="Tahoma" panose="020B0604030504040204" pitchFamily="34" charset="0"/>
                <a:cs typeface="Tahoma" panose="020B0604030504040204" pitchFamily="34" charset="0"/>
              </a:rPr>
              <a:t>Over 500 opportunities – search by category, business name or activity type</a:t>
            </a:r>
          </a:p>
          <a:p>
            <a:pPr marL="342900" indent="-342900">
              <a:lnSpc>
                <a:spcPct val="90000"/>
              </a:lnSpc>
              <a:buFont typeface="Arial" panose="020B0604020202020204" pitchFamily="34" charset="0"/>
              <a:buChar char="•"/>
              <a:defRPr/>
            </a:pPr>
            <a:endParaRPr lang="en-US" sz="36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rgbClr val="3399FF"/>
              </a:buClr>
              <a:buFont typeface="Arial" panose="020B0604020202020204" pitchFamily="34" charset="0"/>
              <a:buChar char="•"/>
              <a:defRPr/>
            </a:pPr>
            <a:r>
              <a:rPr lang="en-US" sz="3600" dirty="0">
                <a:latin typeface="Tahoma" panose="020B0604030504040204" pitchFamily="34" charset="0"/>
                <a:ea typeface="Tahoma" panose="020B0604030504040204" pitchFamily="34" charset="0"/>
                <a:cs typeface="Tahoma" panose="020B0604030504040204" pitchFamily="34" charset="0"/>
              </a:rPr>
              <a:t>Select six </a:t>
            </a:r>
            <a:r>
              <a:rPr lang="en-US" sz="3600" b="1" u="sng" dirty="0">
                <a:latin typeface="Tahoma" panose="020B0604030504040204" pitchFamily="34" charset="0"/>
                <a:ea typeface="Tahoma" panose="020B0604030504040204" pitchFamily="34" charset="0"/>
                <a:cs typeface="Tahoma" panose="020B0604030504040204" pitchFamily="34" charset="0"/>
              </a:rPr>
              <a:t>equal choices </a:t>
            </a:r>
            <a:r>
              <a:rPr lang="en-US" sz="3600" dirty="0">
                <a:latin typeface="Tahoma" panose="020B0604030504040204" pitchFamily="34" charset="0"/>
                <a:ea typeface="Tahoma" panose="020B0604030504040204" pitchFamily="34" charset="0"/>
                <a:cs typeface="Tahoma" panose="020B0604030504040204" pitchFamily="34" charset="0"/>
              </a:rPr>
              <a:t>and then printed.</a:t>
            </a:r>
            <a:endParaRPr lang="en-US" sz="3600"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rgbClr val="3399FF"/>
              </a:buClr>
              <a:buFont typeface="Arial" panose="020B0604020202020204" pitchFamily="34" charset="0"/>
              <a:buChar char="•"/>
              <a:defRPr/>
            </a:pPr>
            <a:endParaRPr lang="en-US" sz="36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rgbClr val="3399FF"/>
              </a:buClr>
              <a:buFont typeface="Arial" panose="020B0604020202020204" pitchFamily="34" charset="0"/>
              <a:buChar char="•"/>
              <a:defRPr/>
            </a:pPr>
            <a:r>
              <a:rPr lang="en-US" sz="3600" dirty="0">
                <a:latin typeface="Tahoma" panose="020B0604030504040204" pitchFamily="34" charset="0"/>
                <a:ea typeface="Tahoma" panose="020B0604030504040204" pitchFamily="34" charset="0"/>
                <a:cs typeface="Tahoma" panose="020B0604030504040204" pitchFamily="34" charset="0"/>
              </a:rPr>
              <a:t>Choices will be locked once the deadline date has passed  </a:t>
            </a:r>
          </a:p>
        </p:txBody>
      </p:sp>
    </p:spTree>
    <p:extLst>
      <p:ext uri="{BB962C8B-B14F-4D97-AF65-F5344CB8AC3E}">
        <p14:creationId xmlns:p14="http://schemas.microsoft.com/office/powerpoint/2010/main" val="367629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F75F-99AE-A47B-EB0F-AC33A5A4676E}"/>
              </a:ext>
            </a:extLst>
          </p:cNvPr>
          <p:cNvSpPr>
            <a:spLocks noGrp="1"/>
          </p:cNvSpPr>
          <p:nvPr>
            <p:ph type="title"/>
          </p:nvPr>
        </p:nvSpPr>
        <p:spPr/>
        <p:txBody>
          <a:bodyPr/>
          <a:lstStyle/>
          <a:p>
            <a:pPr algn="ctr"/>
            <a:r>
              <a:rPr lang="en-GB" b="1" dirty="0">
                <a:solidFill>
                  <a:srgbClr val="0095DA"/>
                </a:solidFill>
              </a:rPr>
              <a:t>What Opportunities Are Available?</a:t>
            </a:r>
          </a:p>
        </p:txBody>
      </p:sp>
      <p:sp>
        <p:nvSpPr>
          <p:cNvPr id="3" name="Content Placeholder 2">
            <a:extLst>
              <a:ext uri="{FF2B5EF4-FFF2-40B4-BE49-F238E27FC236}">
                <a16:creationId xmlns:a16="http://schemas.microsoft.com/office/drawing/2014/main" id="{E6E3F61D-6662-A645-124C-53E5FF2D4562}"/>
              </a:ext>
            </a:extLst>
          </p:cNvPr>
          <p:cNvSpPr>
            <a:spLocks noGrp="1"/>
          </p:cNvSpPr>
          <p:nvPr>
            <p:ph idx="1"/>
          </p:nvPr>
        </p:nvSpPr>
        <p:spPr>
          <a:xfrm>
            <a:off x="375873" y="1690688"/>
            <a:ext cx="10515600" cy="4351338"/>
          </a:xfrm>
        </p:spPr>
        <p:txBody>
          <a:bodyPr>
            <a:noAutofit/>
          </a:bodyPr>
          <a:lstStyle/>
          <a:p>
            <a:pPr marL="0" indent="0">
              <a:buNone/>
            </a:pPr>
            <a:r>
              <a:rPr lang="en-GB" sz="3400" dirty="0">
                <a:latin typeface="+mj-lt"/>
              </a:rPr>
              <a:t>On the website there are currently </a:t>
            </a:r>
            <a:r>
              <a:rPr lang="en-GB" sz="3400" b="1" dirty="0">
                <a:latin typeface="+mj-lt"/>
              </a:rPr>
              <a:t>512</a:t>
            </a:r>
            <a:r>
              <a:rPr lang="en-GB" sz="3400" dirty="0">
                <a:latin typeface="+mj-lt"/>
              </a:rPr>
              <a:t> active opportunities</a:t>
            </a:r>
          </a:p>
          <a:p>
            <a:pPr marL="0" indent="0">
              <a:buNone/>
            </a:pPr>
            <a:endParaRPr lang="en-GB" sz="3400" dirty="0">
              <a:latin typeface="+mj-lt"/>
            </a:endParaRPr>
          </a:p>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Finance/Legal*</a:t>
            </a:r>
          </a:p>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Hospitality</a:t>
            </a:r>
          </a:p>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Retail</a:t>
            </a:r>
          </a:p>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Construction</a:t>
            </a:r>
          </a:p>
        </p:txBody>
      </p:sp>
      <p:sp>
        <p:nvSpPr>
          <p:cNvPr id="5" name="TextBox 4">
            <a:extLst>
              <a:ext uri="{FF2B5EF4-FFF2-40B4-BE49-F238E27FC236}">
                <a16:creationId xmlns:a16="http://schemas.microsoft.com/office/drawing/2014/main" id="{5E5312CD-3A44-991B-F97C-7CC8009A258D}"/>
              </a:ext>
            </a:extLst>
          </p:cNvPr>
          <p:cNvSpPr txBox="1"/>
          <p:nvPr/>
        </p:nvSpPr>
        <p:spPr>
          <a:xfrm>
            <a:off x="4291964" y="2802572"/>
            <a:ext cx="4840605" cy="2638671"/>
          </a:xfrm>
          <a:prstGeom prst="rect">
            <a:avLst/>
          </a:prstGeom>
          <a:noFill/>
        </p:spPr>
        <p:txBody>
          <a:bodyPr wrap="square" rtlCol="0">
            <a:spAutoFit/>
          </a:bodyPr>
          <a:lstStyle/>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Education</a:t>
            </a:r>
          </a:p>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Health</a:t>
            </a:r>
          </a:p>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IT/Digital*</a:t>
            </a:r>
          </a:p>
          <a:p>
            <a:pPr marL="800100" lvl="1" indent="-342900">
              <a:lnSpc>
                <a:spcPct val="80000"/>
              </a:lnSpc>
              <a:spcAft>
                <a:spcPts val="500"/>
              </a:spcAft>
              <a:buClr>
                <a:srgbClr val="3399FF"/>
              </a:buClr>
              <a:buFont typeface="Arial" panose="020B0604020202020204" pitchFamily="34" charset="0"/>
              <a:buChar char="•"/>
              <a:defRPr/>
            </a:pPr>
            <a:r>
              <a:rPr lang="en-US" sz="3400" dirty="0">
                <a:latin typeface="+mj-lt"/>
                <a:ea typeface="Tahoma" panose="020B0604030504040204" pitchFamily="34" charset="0"/>
                <a:cs typeface="Tahoma" panose="020B0604030504040204" pitchFamily="34" charset="0"/>
              </a:rPr>
              <a:t>and more…</a:t>
            </a:r>
            <a:r>
              <a:rPr lang="en-GB" sz="3400" dirty="0">
                <a:latin typeface="+mj-lt"/>
              </a:rPr>
              <a:t> </a:t>
            </a:r>
          </a:p>
          <a:p>
            <a:endParaRPr lang="en-GB" sz="4000" dirty="0"/>
          </a:p>
        </p:txBody>
      </p:sp>
      <p:pic>
        <p:nvPicPr>
          <p:cNvPr id="4" name="Content Placeholder 5">
            <a:extLst>
              <a:ext uri="{FF2B5EF4-FFF2-40B4-BE49-F238E27FC236}">
                <a16:creationId xmlns:a16="http://schemas.microsoft.com/office/drawing/2014/main" id="{DF55432B-410F-3384-063B-2194B0A0B0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017221" y="2802571"/>
            <a:ext cx="3490296" cy="2638671"/>
          </a:xfrm>
          <a:prstGeom prst="rect">
            <a:avLst/>
          </a:prstGeom>
        </p:spPr>
      </p:pic>
    </p:spTree>
    <p:extLst>
      <p:ext uri="{BB962C8B-B14F-4D97-AF65-F5344CB8AC3E}">
        <p14:creationId xmlns:p14="http://schemas.microsoft.com/office/powerpoint/2010/main" val="11201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352904"/>
            <a:ext cx="12192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228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8562702" y="3176452"/>
            <a:ext cx="6858000" cy="505096"/>
          </a:xfrm>
          <a:prstGeom prst="rect">
            <a:avLst/>
          </a:prstGeom>
          <a:solidFill>
            <a:srgbClr val="0095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758" y="-3419901"/>
            <a:ext cx="15459958" cy="6215337"/>
          </a:xfrm>
          <a:prstGeom prst="rect">
            <a:avLst/>
          </a:prstGeom>
        </p:spPr>
      </p:pic>
      <p:graphicFrame>
        <p:nvGraphicFramePr>
          <p:cNvPr id="8" name="Table 8">
            <a:extLst>
              <a:ext uri="{FF2B5EF4-FFF2-40B4-BE49-F238E27FC236}">
                <a16:creationId xmlns:a16="http://schemas.microsoft.com/office/drawing/2014/main" id="{5F4E2D26-7F1E-D25D-D9B8-344011ED73F4}"/>
              </a:ext>
            </a:extLst>
          </p:cNvPr>
          <p:cNvGraphicFramePr>
            <a:graphicFrameLocks noGrp="1"/>
          </p:cNvGraphicFramePr>
          <p:nvPr>
            <p:extLst>
              <p:ext uri="{D42A27DB-BD31-4B8C-83A1-F6EECF244321}">
                <p14:modId xmlns:p14="http://schemas.microsoft.com/office/powerpoint/2010/main" val="1967592034"/>
              </p:ext>
            </p:extLst>
          </p:nvPr>
        </p:nvGraphicFramePr>
        <p:xfrm>
          <a:off x="720220" y="1231695"/>
          <a:ext cx="10391832" cy="2529840"/>
        </p:xfrm>
        <a:graphic>
          <a:graphicData uri="http://schemas.openxmlformats.org/drawingml/2006/table">
            <a:tbl>
              <a:tblPr firstRow="1" bandRow="1">
                <a:tableStyleId>{5C22544A-7EE6-4342-B048-85BDC9FD1C3A}</a:tableStyleId>
              </a:tblPr>
              <a:tblGrid>
                <a:gridCol w="5195916">
                  <a:extLst>
                    <a:ext uri="{9D8B030D-6E8A-4147-A177-3AD203B41FA5}">
                      <a16:colId xmlns:a16="http://schemas.microsoft.com/office/drawing/2014/main" val="3764792138"/>
                    </a:ext>
                  </a:extLst>
                </a:gridCol>
                <a:gridCol w="5195916">
                  <a:extLst>
                    <a:ext uri="{9D8B030D-6E8A-4147-A177-3AD203B41FA5}">
                      <a16:colId xmlns:a16="http://schemas.microsoft.com/office/drawing/2014/main" val="651359369"/>
                    </a:ext>
                  </a:extLst>
                </a:gridCol>
              </a:tblGrid>
              <a:tr h="370840">
                <a:tc>
                  <a:txBody>
                    <a:bodyPr/>
                    <a:lstStyle/>
                    <a:p>
                      <a:r>
                        <a:rPr lang="en-GB" sz="2000" u="sng" dirty="0">
                          <a:solidFill>
                            <a:srgbClr val="0095DA"/>
                          </a:solidFill>
                          <a:latin typeface="+mj-lt"/>
                        </a:rPr>
                        <a:t>Career Related</a:t>
                      </a:r>
                    </a:p>
                    <a:p>
                      <a:pPr marL="342900" indent="-342900">
                        <a:buFont typeface="Arial" panose="020B0604020202020204" pitchFamily="34" charset="0"/>
                        <a:buChar char="•"/>
                      </a:pPr>
                      <a:r>
                        <a:rPr lang="en-GB" sz="2000" b="0" dirty="0">
                          <a:solidFill>
                            <a:srgbClr val="0095DA"/>
                          </a:solidFill>
                          <a:latin typeface="+mj-lt"/>
                        </a:rPr>
                        <a:t>Linked to vocational studies post-16 </a:t>
                      </a:r>
                    </a:p>
                    <a:p>
                      <a:pPr marL="342900" indent="-342900">
                        <a:buFont typeface="Arial" panose="020B0604020202020204" pitchFamily="34" charset="0"/>
                        <a:buChar char="•"/>
                      </a:pPr>
                      <a:r>
                        <a:rPr lang="en-GB" sz="2000" b="0" dirty="0">
                          <a:solidFill>
                            <a:srgbClr val="0095DA"/>
                          </a:solidFill>
                          <a:latin typeface="+mj-lt"/>
                        </a:rPr>
                        <a:t>Talk about on application forms/personal statements </a:t>
                      </a:r>
                    </a:p>
                    <a:p>
                      <a:pPr marL="342900" indent="-342900">
                        <a:buFont typeface="Arial" panose="020B0604020202020204" pitchFamily="34" charset="0"/>
                        <a:buChar char="•"/>
                      </a:pPr>
                      <a:r>
                        <a:rPr lang="en-GB" sz="2000" b="0" dirty="0">
                          <a:solidFill>
                            <a:srgbClr val="0095DA"/>
                          </a:solidFill>
                          <a:latin typeface="+mj-lt"/>
                        </a:rPr>
                        <a:t>Try it before they commit </a:t>
                      </a:r>
                    </a:p>
                    <a:p>
                      <a:pPr marL="342900" indent="-342900">
                        <a:buFont typeface="Arial" panose="020B0604020202020204" pitchFamily="34" charset="0"/>
                        <a:buChar char="•"/>
                      </a:pPr>
                      <a:r>
                        <a:rPr lang="en-GB" sz="2000" b="0" dirty="0">
                          <a:solidFill>
                            <a:srgbClr val="0095DA"/>
                          </a:solidFill>
                          <a:latin typeface="+mj-lt"/>
                        </a:rPr>
                        <a:t>An insight into the industry, work environment, tasks and expectations</a:t>
                      </a:r>
                    </a:p>
                    <a:p>
                      <a:pPr marL="0" indent="0">
                        <a:buFont typeface="Arial" panose="020B0604020202020204" pitchFamily="34" charset="0"/>
                        <a:buNone/>
                      </a:pPr>
                      <a:endParaRPr lang="en-GB" sz="2000" b="0" dirty="0">
                        <a:solidFill>
                          <a:srgbClr val="0095DA"/>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u="sng" dirty="0">
                          <a:solidFill>
                            <a:srgbClr val="0095DA"/>
                          </a:solidFill>
                          <a:latin typeface="+mj-lt"/>
                        </a:rPr>
                        <a:t>General Experience</a:t>
                      </a:r>
                    </a:p>
                    <a:p>
                      <a:pPr marL="342900" indent="-342900">
                        <a:buFont typeface="Arial" panose="020B0604020202020204" pitchFamily="34" charset="0"/>
                        <a:buChar char="•"/>
                      </a:pPr>
                      <a:r>
                        <a:rPr lang="en-GB" sz="2000" b="0" dirty="0">
                          <a:solidFill>
                            <a:srgbClr val="0095DA"/>
                          </a:solidFill>
                          <a:latin typeface="+mj-lt"/>
                        </a:rPr>
                        <a:t>Transferrable skills</a:t>
                      </a:r>
                    </a:p>
                    <a:p>
                      <a:pPr marL="342900" indent="-342900">
                        <a:buFont typeface="Arial" panose="020B0604020202020204" pitchFamily="34" charset="0"/>
                        <a:buChar char="•"/>
                      </a:pPr>
                      <a:r>
                        <a:rPr lang="en-GB" sz="2000" b="0" dirty="0">
                          <a:solidFill>
                            <a:srgbClr val="0095DA"/>
                          </a:solidFill>
                          <a:latin typeface="+mj-lt"/>
                        </a:rPr>
                        <a:t>Weekend/Summer employment</a:t>
                      </a:r>
                    </a:p>
                    <a:p>
                      <a:pPr marL="342900" indent="-342900">
                        <a:buFont typeface="Arial" panose="020B0604020202020204" pitchFamily="34" charset="0"/>
                        <a:buChar char="•"/>
                      </a:pPr>
                      <a:r>
                        <a:rPr lang="en-GB" sz="2000" b="0" dirty="0">
                          <a:solidFill>
                            <a:srgbClr val="0095DA"/>
                          </a:solidFill>
                          <a:latin typeface="+mj-lt"/>
                        </a:rPr>
                        <a:t>Add to their CV </a:t>
                      </a:r>
                    </a:p>
                    <a:p>
                      <a:pPr marL="342900" indent="-342900">
                        <a:buFont typeface="Arial" panose="020B0604020202020204" pitchFamily="34" charset="0"/>
                        <a:buChar char="•"/>
                      </a:pPr>
                      <a:r>
                        <a:rPr lang="en-GB" sz="2000" b="0" dirty="0">
                          <a:solidFill>
                            <a:srgbClr val="0095DA"/>
                          </a:solidFill>
                          <a:latin typeface="+mj-lt"/>
                        </a:rPr>
                        <a:t>Good preparation for another opportunity</a:t>
                      </a:r>
                    </a:p>
                    <a:p>
                      <a:pPr marL="342900" indent="-342900">
                        <a:buFont typeface="Arial" panose="020B0604020202020204" pitchFamily="34" charset="0"/>
                        <a:buChar char="•"/>
                      </a:pPr>
                      <a:r>
                        <a:rPr lang="en-GB" sz="2000" b="0" dirty="0">
                          <a:solidFill>
                            <a:srgbClr val="0095DA"/>
                          </a:solidFill>
                          <a:latin typeface="+mj-lt"/>
                        </a:rPr>
                        <a:t>Discover their strengths and interests</a:t>
                      </a:r>
                      <a:endParaRPr lang="en-GB" sz="2000" dirty="0">
                        <a:solidFill>
                          <a:srgbClr val="0095DA"/>
                        </a:solidFill>
                        <a:latin typeface="+mj-lt"/>
                      </a:endParaRPr>
                    </a:p>
                    <a:p>
                      <a:endParaRPr lang="en-GB" sz="2000" dirty="0">
                        <a:solidFill>
                          <a:srgbClr val="0095DA"/>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796471"/>
                  </a:ext>
                </a:extLst>
              </a:tr>
            </a:tbl>
          </a:graphicData>
        </a:graphic>
      </p:graphicFrame>
      <p:pic>
        <p:nvPicPr>
          <p:cNvPr id="7" name="Picture 10">
            <a:extLst>
              <a:ext uri="{FF2B5EF4-FFF2-40B4-BE49-F238E27FC236}">
                <a16:creationId xmlns:a16="http://schemas.microsoft.com/office/drawing/2014/main" id="{4ADE3AD6-56EB-A1CB-013D-66C5CAEFF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2" y="3924999"/>
            <a:ext cx="286702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6DF355D8-75A9-592C-6953-5700665902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7161" y="3924999"/>
            <a:ext cx="28432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59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AC239158F90D4FADC8DF1A73981B44" ma:contentTypeVersion="17" ma:contentTypeDescription="Create a new document." ma:contentTypeScope="" ma:versionID="478bc66ad2b26eadc7b2daa80b4df1ac">
  <xsd:schema xmlns:xsd="http://www.w3.org/2001/XMLSchema" xmlns:xs="http://www.w3.org/2001/XMLSchema" xmlns:p="http://schemas.microsoft.com/office/2006/metadata/properties" xmlns:ns2="66b027fb-ac78-47a6-b14a-e87bed478b88" xmlns:ns3="9ebb9f05-27cb-4fbf-bceb-724e74ee0fa7" targetNamespace="http://schemas.microsoft.com/office/2006/metadata/properties" ma:root="true" ma:fieldsID="d205e48932aa4affc939cac360a0f3c1" ns2:_="" ns3:_="">
    <xsd:import namespace="66b027fb-ac78-47a6-b14a-e87bed478b88"/>
    <xsd:import namespace="9ebb9f05-27cb-4fbf-bceb-724e74ee0f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027fb-ac78-47a6-b14a-e87bed478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04fc1b-baae-4d09-9665-978b48accf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b9f05-27cb-4fbf-bceb-724e74ee0f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b54e79-1f0a-43fd-b9eb-4a6efd3a2921}" ma:internalName="TaxCatchAll" ma:showField="CatchAllData" ma:web="9ebb9f05-27cb-4fbf-bceb-724e74ee0f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03FAD-84F6-42D4-9E68-D2F472A5C652}"/>
</file>

<file path=customXml/itemProps2.xml><?xml version="1.0" encoding="utf-8"?>
<ds:datastoreItem xmlns:ds="http://schemas.openxmlformats.org/officeDocument/2006/customXml" ds:itemID="{168EE310-BAA5-4429-BC7B-DCFFD28B40D6}"/>
</file>

<file path=docProps/app.xml><?xml version="1.0" encoding="utf-8"?>
<Properties xmlns="http://schemas.openxmlformats.org/officeDocument/2006/extended-properties" xmlns:vt="http://schemas.openxmlformats.org/officeDocument/2006/docPropsVTypes">
  <TotalTime>6154</TotalTime>
  <Words>1366</Words>
  <Application>Microsoft Office PowerPoint</Application>
  <PresentationFormat>Widescreen</PresentationFormat>
  <Paragraphs>173</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Lato</vt:lpstr>
      <vt:lpstr>Tahoma</vt:lpstr>
      <vt:lpstr>Wingdings</vt:lpstr>
      <vt:lpstr>Office Theme</vt:lpstr>
      <vt:lpstr>PowerPoint Presentation</vt:lpstr>
      <vt:lpstr>PowerPoint Presentation</vt:lpstr>
      <vt:lpstr>PowerPoint Presentation</vt:lpstr>
      <vt:lpstr>Trident Placement Dates 2024</vt:lpstr>
      <vt:lpstr>PowerPoint Presentation</vt:lpstr>
      <vt:lpstr>PowerPoint Presentation</vt:lpstr>
      <vt:lpstr>PowerPoint Presentation</vt:lpstr>
      <vt:lpstr>What Opportunities Are Available?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Parental responsibility during work experience </vt:lpstr>
      <vt:lpstr>PowerPoint Presentation</vt:lpstr>
      <vt:lpstr>PowerPoint Presentation</vt:lpstr>
      <vt:lpstr>PowerPoint Presentation</vt:lpstr>
      <vt:lpstr>PowerPoint Presentation</vt:lpstr>
      <vt:lpstr>PowerPoint Presentation</vt:lpstr>
    </vt:vector>
  </TitlesOfParts>
  <Company>States of Jersey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Rose Lindsay</dc:creator>
  <cp:lastModifiedBy>Hannah Samson</cp:lastModifiedBy>
  <cp:revision>33</cp:revision>
  <dcterms:created xsi:type="dcterms:W3CDTF">2018-06-26T08:47:02Z</dcterms:created>
  <dcterms:modified xsi:type="dcterms:W3CDTF">2023-09-11T10:57:30Z</dcterms:modified>
</cp:coreProperties>
</file>